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8" r:id="rId3"/>
    <p:sldId id="311" r:id="rId4"/>
    <p:sldId id="312" r:id="rId5"/>
    <p:sldId id="313" r:id="rId6"/>
    <p:sldId id="314" r:id="rId7"/>
    <p:sldId id="296" r:id="rId8"/>
    <p:sldId id="297" r:id="rId9"/>
    <p:sldId id="315" r:id="rId10"/>
    <p:sldId id="298" r:id="rId11"/>
    <p:sldId id="299" r:id="rId12"/>
    <p:sldId id="316" r:id="rId13"/>
    <p:sldId id="317" r:id="rId14"/>
    <p:sldId id="318" r:id="rId15"/>
    <p:sldId id="319" r:id="rId16"/>
    <p:sldId id="320" r:id="rId17"/>
    <p:sldId id="324" r:id="rId18"/>
    <p:sldId id="321" r:id="rId19"/>
    <p:sldId id="322" r:id="rId20"/>
    <p:sldId id="323" r:id="rId21"/>
    <p:sldId id="325" r:id="rId22"/>
    <p:sldId id="327" r:id="rId23"/>
    <p:sldId id="326" r:id="rId24"/>
    <p:sldId id="328" r:id="rId25"/>
    <p:sldId id="329" r:id="rId26"/>
    <p:sldId id="331" r:id="rId27"/>
    <p:sldId id="330" r:id="rId28"/>
    <p:sldId id="332" r:id="rId29"/>
    <p:sldId id="333" r:id="rId30"/>
    <p:sldId id="335" r:id="rId31"/>
    <p:sldId id="336" r:id="rId32"/>
    <p:sldId id="337" r:id="rId33"/>
    <p:sldId id="338" r:id="rId34"/>
    <p:sldId id="339" r:id="rId35"/>
    <p:sldId id="340" r:id="rId36"/>
    <p:sldId id="300" r:id="rId37"/>
    <p:sldId id="30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E6C"/>
    <a:srgbClr val="A7FFCF"/>
    <a:srgbClr val="00D25F"/>
    <a:srgbClr val="57FFA3"/>
    <a:srgbClr val="F2C0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7" autoAdjust="0"/>
    <p:restoredTop sz="94548" autoAdjust="0"/>
  </p:normalViewPr>
  <p:slideViewPr>
    <p:cSldViewPr>
      <p:cViewPr varScale="1">
        <p:scale>
          <a:sx n="83" d="100"/>
          <a:sy n="83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6C4C-A70D-40DC-B523-277C3CE3432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6A7D-31F0-4A1D-8F1F-8D5A6894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6C4C-A70D-40DC-B523-277C3CE3432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6A7D-31F0-4A1D-8F1F-8D5A6894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6C4C-A70D-40DC-B523-277C3CE3432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6A7D-31F0-4A1D-8F1F-8D5A6894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6C4C-A70D-40DC-B523-277C3CE3432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6A7D-31F0-4A1D-8F1F-8D5A6894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6C4C-A70D-40DC-B523-277C3CE3432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6A7D-31F0-4A1D-8F1F-8D5A6894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6C4C-A70D-40DC-B523-277C3CE3432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6A7D-31F0-4A1D-8F1F-8D5A6894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6C4C-A70D-40DC-B523-277C3CE3432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6A7D-31F0-4A1D-8F1F-8D5A6894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6C4C-A70D-40DC-B523-277C3CE3432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6A7D-31F0-4A1D-8F1F-8D5A6894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6C4C-A70D-40DC-B523-277C3CE3432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6A7D-31F0-4A1D-8F1F-8D5A6894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6C4C-A70D-40DC-B523-277C3CE3432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6A7D-31F0-4A1D-8F1F-8D5A6894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6C4C-A70D-40DC-B523-277C3CE3432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6A7D-31F0-4A1D-8F1F-8D5A6894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A6C4C-A70D-40DC-B523-277C3CE3432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66A7D-31F0-4A1D-8F1F-8D5A68943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14.jpe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16.gif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17.gif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18.jpeg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20.jpeg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60.img.avito.st/640x480/1760837360.jpg" TargetMode="External"/><Relationship Id="rId3" Type="http://schemas.openxmlformats.org/officeDocument/2006/relationships/hyperlink" Target="http://img-fotki.yandex.ru/get/6443/48896407.7/0_90fdd_caf51eb3_M.jpg" TargetMode="External"/><Relationship Id="rId7" Type="http://schemas.openxmlformats.org/officeDocument/2006/relationships/hyperlink" Target="http://www.ukazka.ru/img/g/uk1044509.jpg" TargetMode="External"/><Relationship Id="rId12" Type="http://schemas.openxmlformats.org/officeDocument/2006/relationships/hyperlink" Target="http://clodo.infoniac.ru/iblock/3bb/3bb04ec4a672ffd7aae7ea62beb1016c/9bfe6cbfc1eb4543ccc674b7f0540b67.JPG" TargetMode="External"/><Relationship Id="rId2" Type="http://schemas.openxmlformats.org/officeDocument/2006/relationships/hyperlink" Target="http://www.artwindows.ru/images/fundamentalslightandshade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212.by/wp-content/uploads/2013/04/slony.jpg" TargetMode="External"/><Relationship Id="rId11" Type="http://schemas.openxmlformats.org/officeDocument/2006/relationships/hyperlink" Target="http://forumimage.ru/uploads/20100422/127189274206026229.gif" TargetMode="External"/><Relationship Id="rId5" Type="http://schemas.openxmlformats.org/officeDocument/2006/relationships/hyperlink" Target="http://www.logozavr.ru/_sys/data/statics/1640/Fi00.jpg" TargetMode="External"/><Relationship Id="rId10" Type="http://schemas.openxmlformats.org/officeDocument/2006/relationships/hyperlink" Target="http://img1.liveinternet.ru/images/attach/c/6/89/374/89374621_avg.jpg" TargetMode="External"/><Relationship Id="rId4" Type="http://schemas.openxmlformats.org/officeDocument/2006/relationships/hyperlink" Target="http://cs3-4.4pda.to/588061.jpg" TargetMode="External"/><Relationship Id="rId9" Type="http://schemas.openxmlformats.org/officeDocument/2006/relationships/hyperlink" Target="http://www.webmath.ru/web/images/web_pic28.gi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rovince.ru/pskov/media/k2/items/cache/c17033ddd55ecdf5f16c90daa55576ba_M.jpg" TargetMode="External"/><Relationship Id="rId2" Type="http://schemas.openxmlformats.org/officeDocument/2006/relationships/hyperlink" Target="http://images.vector-images.com/clipart/xlc/181/chess8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7.drugiegoroda.ru/3/348/34817-24928-Moscow_05-2012_Bolshoi_after_renewal-f-376x296.jpg" TargetMode="External"/><Relationship Id="rId5" Type="http://schemas.openxmlformats.org/officeDocument/2006/relationships/hyperlink" Target="http://cs322821.vk.me/v322821241/9572/O-S3cQKNKH4.jpg" TargetMode="External"/><Relationship Id="rId4" Type="http://schemas.openxmlformats.org/officeDocument/2006/relationships/hyperlink" Target="http://www.mojzub.ru/wp-content/uploads/2011/03/restavraciya-zubov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9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10.jpe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9.jpe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12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642941"/>
          </a:xfrm>
          <a:noFill/>
        </p:spPr>
        <p:txBody>
          <a:bodyPr>
            <a:noAutofit/>
          </a:bodyPr>
          <a:lstStyle/>
          <a:p>
            <a:r>
              <a:rPr lang="ru-RU" sz="1600" dirty="0" smtClean="0"/>
              <a:t>Муниципальное  бюджетное общеобразовательное учреждение «Средняя общеобразовательная школа №2 р.п. Самойловка Самойловского района Саратовской области»</a:t>
            </a:r>
            <a:endParaRPr lang="ru-RU" sz="1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72066" y="1142984"/>
            <a:ext cx="3786214" cy="449581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Викторина 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«Восьмёрочка»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Автор: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Полковниченко З.В.,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воспитатель ГПД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0" y="3886200"/>
            <a:ext cx="13716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3" y="5057999"/>
            <a:ext cx="2152376" cy="1800000"/>
          </a:xfrm>
          <a:prstGeom prst="rect">
            <a:avLst/>
          </a:prstGeom>
          <a:noFill/>
        </p:spPr>
      </p:pic>
      <p:sp>
        <p:nvSpPr>
          <p:cNvPr id="6" name="7-конечная звезда 5"/>
          <p:cNvSpPr/>
          <p:nvPr/>
        </p:nvSpPr>
        <p:spPr>
          <a:xfrm>
            <a:off x="4572000" y="142852"/>
            <a:ext cx="3600000" cy="3600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Когда у слонов бывает </a:t>
            </a:r>
            <a:r>
              <a:rPr lang="ru-RU" sz="2800" b="1" dirty="0" smtClean="0">
                <a:solidFill>
                  <a:schemeClr val="tx1"/>
                </a:solidFill>
              </a:rPr>
              <a:t>8</a:t>
            </a:r>
            <a:r>
              <a:rPr lang="ru-RU" sz="2800" dirty="0" smtClean="0">
                <a:solidFill>
                  <a:schemeClr val="tx1"/>
                </a:solidFill>
              </a:rPr>
              <a:t> ног?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>
            <a:off x="5143504" y="3643314"/>
            <a:ext cx="2340000" cy="234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Когда их двое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3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82000"/>
            <a:ext cx="1225080" cy="1476000"/>
          </a:xfrm>
          <a:prstGeom prst="rect">
            <a:avLst/>
          </a:prstGeom>
          <a:noFill/>
        </p:spPr>
      </p:pic>
      <p:pic>
        <p:nvPicPr>
          <p:cNvPr id="14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pic>
        <p:nvPicPr>
          <p:cNvPr id="36866" name="Picture 2" descr="http://212.by/wp-content/uploads/2013/04/slon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785926"/>
            <a:ext cx="3780000" cy="252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2" name="Пятно 1 11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9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82000"/>
            <a:ext cx="1225080" cy="1476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357686" y="0"/>
            <a:ext cx="4572000" cy="4572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Расставьте  знаки и скобки так, чтобы равенство было верным: 6  6  6  6  = </a:t>
            </a:r>
            <a:r>
              <a:rPr lang="ru-RU" sz="2800" b="1" dirty="0" smtClean="0">
                <a:solidFill>
                  <a:schemeClr val="tx1"/>
                </a:solidFill>
              </a:rPr>
              <a:t>8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500034" y="2143116"/>
            <a:ext cx="3060000" cy="306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(</a:t>
            </a:r>
            <a:r>
              <a:rPr lang="ru-RU" sz="2400" dirty="0" smtClean="0">
                <a:solidFill>
                  <a:schemeClr val="tx1"/>
                </a:solidFill>
              </a:rPr>
              <a:t>6 +6): 6 + 6 =</a:t>
            </a:r>
            <a:r>
              <a:rPr lang="ru-RU" sz="2400" b="1" dirty="0" smtClean="0">
                <a:solidFill>
                  <a:schemeClr val="tx1"/>
                </a:solidFill>
              </a:rPr>
              <a:t>8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572000" y="142852"/>
            <a:ext cx="4212000" cy="4248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 семерых братьев по одной сестре. Сколько всего детей?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5500694" y="4071942"/>
            <a:ext cx="2340000" cy="234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восемь</a:t>
            </a:r>
          </a:p>
        </p:txBody>
      </p:sp>
      <p:pic>
        <p:nvPicPr>
          <p:cNvPr id="14340" name="Picture 4" descr="http://www.ukazka.ru/img/g/uk1044509.jpg"/>
          <p:cNvPicPr>
            <a:picLocks noChangeAspect="1" noChangeArrowheads="1"/>
          </p:cNvPicPr>
          <p:nvPr/>
        </p:nvPicPr>
        <p:blipFill>
          <a:blip r:embed="rId5" cstate="print"/>
          <a:srcRect l="14881" t="33215" r="13690" b="12142"/>
          <a:stretch>
            <a:fillRect/>
          </a:stretch>
        </p:blipFill>
        <p:spPr bwMode="auto">
          <a:xfrm>
            <a:off x="1357290" y="1928802"/>
            <a:ext cx="2812242" cy="2988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13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8000"/>
            <a:ext cx="1643400" cy="1980000"/>
          </a:xfrm>
          <a:prstGeom prst="rect">
            <a:avLst/>
          </a:prstGeom>
          <a:noFill/>
        </p:spPr>
      </p:pic>
      <p:sp>
        <p:nvSpPr>
          <p:cNvPr id="14" name="Пятно 1 13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572000" y="142852"/>
            <a:ext cx="3960000" cy="3960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Сколько концов у трёх с половиной палок?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5429256" y="4071942"/>
            <a:ext cx="2340000" cy="234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восемь</a:t>
            </a:r>
          </a:p>
        </p:txBody>
      </p:sp>
      <p:pic>
        <p:nvPicPr>
          <p:cNvPr id="13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78000"/>
            <a:ext cx="1643400" cy="1980000"/>
          </a:xfrm>
          <a:prstGeom prst="rect">
            <a:avLst/>
          </a:prstGeom>
          <a:noFill/>
        </p:spPr>
      </p:pic>
      <p:sp>
        <p:nvSpPr>
          <p:cNvPr id="14" name="Пятно 1 13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  <p:sp>
        <p:nvSpPr>
          <p:cNvPr id="41986" name="AutoShape 2" descr="https://60.img.avito.st/640x480/17608373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https://60.img.avito.st/640x480/17608373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https://60.img.avito.st/640x480/17608373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2" name="AutoShape 8" descr="https://60.img.avito.st/640x480/17608373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4" name="AutoShape 10" descr="https://60.img.avito.st/640x480/17608373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6" name="AutoShape 12" descr="https://60.img.avito.st/640x480/17608373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8" name="AutoShape 14" descr="https://60.img.avito.st/640x480/17608373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9" name="Picture 15" descr="C:\Documents and Settings\Admin\Рабочий стол\17608373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1785926"/>
            <a:ext cx="2520000" cy="252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572000" y="142852"/>
            <a:ext cx="4680000" cy="4320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Какая цифра на циферблате механических часов расположена напротив </a:t>
            </a:r>
            <a:r>
              <a:rPr lang="ru-RU" sz="2800" b="1" dirty="0" smtClean="0">
                <a:solidFill>
                  <a:schemeClr val="tx1"/>
                </a:solidFill>
              </a:rPr>
              <a:t>восьмёрки</a:t>
            </a:r>
            <a:r>
              <a:rPr lang="ru-RU" sz="2800" dirty="0" smtClean="0">
                <a:solidFill>
                  <a:schemeClr val="tx1"/>
                </a:solidFill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5929322" y="4214818"/>
            <a:ext cx="1944000" cy="1944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3" name="Picture 2" descr="http://facte.ru/wp-content/uploads/2011/06/clock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2000240"/>
            <a:ext cx="2557665" cy="252000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8000"/>
            <a:ext cx="1643400" cy="1980000"/>
          </a:xfrm>
          <a:prstGeom prst="rect">
            <a:avLst/>
          </a:prstGeom>
          <a:noFill/>
        </p:spPr>
      </p:pic>
      <p:sp>
        <p:nvSpPr>
          <p:cNvPr id="15" name="Пятно 1 14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572000" y="142852"/>
            <a:ext cx="3852000" cy="3852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Как доказать, что половина тринадцати равна </a:t>
            </a:r>
            <a:r>
              <a:rPr lang="ru-RU" sz="2800" b="1" dirty="0" smtClean="0">
                <a:solidFill>
                  <a:schemeClr val="tx1"/>
                </a:solidFill>
              </a:rPr>
              <a:t>восьми</a:t>
            </a:r>
            <a:r>
              <a:rPr lang="ru-RU" sz="2800" dirty="0" smtClean="0">
                <a:solidFill>
                  <a:schemeClr val="tx1"/>
                </a:solidFill>
              </a:rPr>
              <a:t>?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428596" y="1214422"/>
            <a:ext cx="4068000" cy="4068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Если </a:t>
            </a:r>
            <a:r>
              <a:rPr lang="en-US" sz="2400" i="1" dirty="0" smtClean="0">
                <a:solidFill>
                  <a:schemeClr val="tx1"/>
                </a:solidFill>
              </a:rPr>
              <a:t>XIII</a:t>
            </a:r>
            <a:r>
              <a:rPr lang="ru-RU" sz="2400" i="1" dirty="0" smtClean="0">
                <a:solidFill>
                  <a:schemeClr val="tx1"/>
                </a:solidFill>
              </a:rPr>
              <a:t> разрежем пополам горизонтальной чертой, то получим </a:t>
            </a:r>
            <a:r>
              <a:rPr lang="en-US" sz="2400" i="1" dirty="0" smtClean="0">
                <a:solidFill>
                  <a:schemeClr val="tx1"/>
                </a:solidFill>
              </a:rPr>
              <a:t>VIII</a:t>
            </a:r>
            <a:r>
              <a:rPr lang="ru-RU" sz="2400" i="1" dirty="0" smtClean="0">
                <a:solidFill>
                  <a:schemeClr val="tx1"/>
                </a:solidFill>
              </a:rPr>
              <a:t>, т.е. </a:t>
            </a:r>
            <a:r>
              <a:rPr lang="ru-RU" sz="2400" b="1" i="1" dirty="0" smtClean="0">
                <a:solidFill>
                  <a:schemeClr val="tx1"/>
                </a:solidFill>
              </a:rPr>
              <a:t>восемь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3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78000"/>
            <a:ext cx="1643400" cy="1980000"/>
          </a:xfrm>
          <a:prstGeom prst="rect">
            <a:avLst/>
          </a:prstGeom>
          <a:noFill/>
        </p:spPr>
      </p:pic>
      <p:sp>
        <p:nvSpPr>
          <p:cNvPr id="14" name="Пятно 1 13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3929058" y="142852"/>
            <a:ext cx="4608000" cy="4608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 сколько раз нужно увеличить ребро куба, чтобы объём  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увеличился в </a:t>
            </a:r>
            <a:r>
              <a:rPr lang="ru-RU" sz="2800" b="1" dirty="0" smtClean="0">
                <a:solidFill>
                  <a:schemeClr val="tx1"/>
                </a:solidFill>
              </a:rPr>
              <a:t>восемь</a:t>
            </a:r>
            <a:r>
              <a:rPr lang="ru-RU" sz="2800" dirty="0" smtClean="0">
                <a:solidFill>
                  <a:schemeClr val="tx1"/>
                </a:solidFill>
              </a:rPr>
              <a:t> раз?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5000628" y="4357694"/>
            <a:ext cx="2340000" cy="234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В два раза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78000"/>
            <a:ext cx="1643400" cy="1980000"/>
          </a:xfrm>
          <a:prstGeom prst="rect">
            <a:avLst/>
          </a:prstGeom>
          <a:noFill/>
        </p:spPr>
      </p:pic>
      <p:sp>
        <p:nvSpPr>
          <p:cNvPr id="14" name="Пятно 1 13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4" name="Picture 2" descr="http://www.webmath.ru/web/images/web_pic2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000240"/>
            <a:ext cx="3162677" cy="252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15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  <p:pic>
        <p:nvPicPr>
          <p:cNvPr id="16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786314" y="142852"/>
            <a:ext cx="3600000" cy="3600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Какие цифры «пишут» лётчики в небе? </a:t>
            </a:r>
          </a:p>
        </p:txBody>
      </p:sp>
      <p:sp>
        <p:nvSpPr>
          <p:cNvPr id="12" name="6-конечная звезда 11"/>
          <p:cNvSpPr/>
          <p:nvPr/>
        </p:nvSpPr>
        <p:spPr>
          <a:xfrm>
            <a:off x="5286380" y="3500438"/>
            <a:ext cx="2520000" cy="252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Восьмёрки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3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78000"/>
            <a:ext cx="1643400" cy="1980000"/>
          </a:xfrm>
          <a:prstGeom prst="rect">
            <a:avLst/>
          </a:prstGeom>
          <a:noFill/>
        </p:spPr>
      </p:pic>
      <p:pic>
        <p:nvPicPr>
          <p:cNvPr id="37890" name="Picture 2" descr="http://static5.depositphotos.com/1019046/412/i/450/depositphotos_4129966-Clouds-in-shape-of-figure-e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66" y="1714488"/>
            <a:ext cx="2156137" cy="2808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Пятно 1 9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  <p:pic>
        <p:nvPicPr>
          <p:cNvPr id="15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572000" y="142852"/>
            <a:ext cx="4572000" cy="4248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Чему в информатике равны </a:t>
            </a:r>
            <a:r>
              <a:rPr lang="ru-RU" sz="2800" b="1" dirty="0" smtClean="0">
                <a:solidFill>
                  <a:schemeClr val="tx1"/>
                </a:solidFill>
              </a:rPr>
              <a:t>восемь</a:t>
            </a:r>
            <a:r>
              <a:rPr lang="ru-RU" sz="2800" dirty="0" smtClean="0">
                <a:solidFill>
                  <a:schemeClr val="tx1"/>
                </a:solidFill>
              </a:rPr>
              <a:t> битов?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1857356" y="2285992"/>
            <a:ext cx="2484000" cy="2484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Одному байту</a:t>
            </a:r>
          </a:p>
        </p:txBody>
      </p:sp>
      <p:pic>
        <p:nvPicPr>
          <p:cNvPr id="13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78000"/>
            <a:ext cx="1643400" cy="1980000"/>
          </a:xfrm>
          <a:prstGeom prst="rect">
            <a:avLst/>
          </a:prstGeom>
          <a:noFill/>
        </p:spPr>
      </p:pic>
      <p:sp>
        <p:nvSpPr>
          <p:cNvPr id="15" name="Пятно 1 14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572000" y="142852"/>
            <a:ext cx="4248000" cy="4248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Как называется ансамбль из </a:t>
            </a:r>
            <a:r>
              <a:rPr lang="ru-RU" sz="2800" b="1" dirty="0" smtClean="0">
                <a:solidFill>
                  <a:schemeClr val="tx1"/>
                </a:solidFill>
              </a:rPr>
              <a:t>восьми</a:t>
            </a:r>
            <a:r>
              <a:rPr lang="ru-RU" sz="2800" dirty="0" smtClean="0">
                <a:solidFill>
                  <a:schemeClr val="tx1"/>
                </a:solidFill>
              </a:rPr>
              <a:t> исполнителей?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5786446" y="4143380"/>
            <a:ext cx="2124000" cy="2124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Октет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78000"/>
            <a:ext cx="1643400" cy="1980000"/>
          </a:xfrm>
          <a:prstGeom prst="rect">
            <a:avLst/>
          </a:prstGeom>
          <a:noFill/>
        </p:spPr>
      </p:pic>
      <p:sp>
        <p:nvSpPr>
          <p:cNvPr id="13" name="Пятно 1 12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  <p:pic>
        <p:nvPicPr>
          <p:cNvPr id="35842" name="Picture 2" descr="http://emmanuel.org.ua/II/music/images/items/Photo_lartis.jpg"/>
          <p:cNvPicPr>
            <a:picLocks noChangeAspect="1" noChangeArrowheads="1"/>
          </p:cNvPicPr>
          <p:nvPr/>
        </p:nvPicPr>
        <p:blipFill>
          <a:blip r:embed="rId7" cstate="print"/>
          <a:srcRect r="5339" b="7024"/>
          <a:stretch>
            <a:fillRect/>
          </a:stretch>
        </p:blipFill>
        <p:spPr bwMode="auto">
          <a:xfrm>
            <a:off x="1071538" y="2000240"/>
            <a:ext cx="3276000" cy="252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1771640" cy="9953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584821" cy="216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561145" y="4697999"/>
            <a:ext cx="2582855" cy="2160000"/>
          </a:xfrm>
          <a:prstGeom prst="rect">
            <a:avLst/>
          </a:prstGeom>
          <a:noFill/>
        </p:spPr>
      </p:pic>
      <p:sp>
        <p:nvSpPr>
          <p:cNvPr id="6" name="7-конечная звезда 5"/>
          <p:cNvSpPr/>
          <p:nvPr/>
        </p:nvSpPr>
        <p:spPr>
          <a:xfrm>
            <a:off x="4357686" y="142852"/>
            <a:ext cx="4572000" cy="3924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 какого правильного многогранника </a:t>
            </a:r>
            <a:r>
              <a:rPr lang="ru-RU" sz="2800" b="1" dirty="0" smtClean="0">
                <a:solidFill>
                  <a:schemeClr val="tx1"/>
                </a:solidFill>
              </a:rPr>
              <a:t>восемь</a:t>
            </a:r>
            <a:r>
              <a:rPr lang="ru-RU" sz="2800" dirty="0" smtClean="0">
                <a:solidFill>
                  <a:schemeClr val="tx1"/>
                </a:solidFill>
              </a:rPr>
              <a:t> вершин?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5572132" y="3786190"/>
            <a:ext cx="2160000" cy="216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У куба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78000"/>
            <a:ext cx="1643400" cy="1980000"/>
          </a:xfrm>
          <a:prstGeom prst="rect">
            <a:avLst/>
          </a:prstGeom>
          <a:noFill/>
        </p:spPr>
      </p:pic>
      <p:pic>
        <p:nvPicPr>
          <p:cNvPr id="1027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pic>
        <p:nvPicPr>
          <p:cNvPr id="10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  <p:pic>
        <p:nvPicPr>
          <p:cNvPr id="44034" name="Picture 2" descr="http://www.artwindows.ru/images/fundamentalslightandshad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1928802"/>
            <a:ext cx="2852829" cy="25200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12" name="Пятно 1 11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572000" y="142852"/>
            <a:ext cx="4680000" cy="4284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 каком году Москва отметила </a:t>
            </a:r>
            <a:r>
              <a:rPr lang="ru-RU" sz="2800" b="1" dirty="0" smtClean="0">
                <a:solidFill>
                  <a:schemeClr val="tx1"/>
                </a:solidFill>
              </a:rPr>
              <a:t>восьми</a:t>
            </a:r>
            <a:r>
              <a:rPr lang="ru-RU" sz="2800" dirty="0" smtClean="0">
                <a:solidFill>
                  <a:schemeClr val="tx1"/>
                </a:solidFill>
              </a:rPr>
              <a:t>вековой юбилей?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5857884" y="4143380"/>
            <a:ext cx="2124000" cy="2124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В 1947 году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4818" name="AutoShape 2" descr="https://pastvu.com/_p/d/1/a/d/1adc0c5620e1e420398314c19a91632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pastvu.com/_p/d/1/a/d/1adc0c5620e1e420398314c19a91632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pastvu.com/_p/d/1/a/d/1adc0c5620e1e420398314c19a91632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4" name="Picture 8" descr="http://files.vm.ru/photo/vecherka/2015/09/doc6m3dq4uwrtdjuif5b29_800_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785926"/>
            <a:ext cx="3956351" cy="2448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13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8000"/>
            <a:ext cx="1643400" cy="1980000"/>
          </a:xfrm>
          <a:prstGeom prst="rect">
            <a:avLst/>
          </a:prstGeom>
          <a:noFill/>
        </p:spPr>
      </p:pic>
      <p:sp>
        <p:nvSpPr>
          <p:cNvPr id="14" name="Пятно 1 13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572000" y="142852"/>
            <a:ext cx="4104000" cy="4140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Свет от Солнца до Земли идет </a:t>
            </a:r>
            <a:r>
              <a:rPr lang="ru-RU" sz="2800" b="1" dirty="0" smtClean="0">
                <a:solidFill>
                  <a:schemeClr val="tx1"/>
                </a:solidFill>
              </a:rPr>
              <a:t>восемь</a:t>
            </a:r>
            <a:r>
              <a:rPr lang="ru-RU" sz="2800" dirty="0" smtClean="0">
                <a:solidFill>
                  <a:schemeClr val="tx1"/>
                </a:solidFill>
              </a:rPr>
              <a:t> секунд, минут или часов?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1857356" y="3071810"/>
            <a:ext cx="2268000" cy="2304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8 минут</a:t>
            </a:r>
          </a:p>
        </p:txBody>
      </p:sp>
      <p:pic>
        <p:nvPicPr>
          <p:cNvPr id="9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78000"/>
            <a:ext cx="1643400" cy="19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9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82000"/>
            <a:ext cx="1225080" cy="1476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572000" y="142852"/>
            <a:ext cx="3780000" cy="3780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Назовите </a:t>
            </a:r>
            <a:r>
              <a:rPr lang="ru-RU" sz="2800" b="1" dirty="0" smtClean="0">
                <a:solidFill>
                  <a:schemeClr val="tx1"/>
                </a:solidFill>
              </a:rPr>
              <a:t>восьмой</a:t>
            </a:r>
            <a:r>
              <a:rPr lang="ru-RU" sz="2800" dirty="0" smtClean="0">
                <a:solidFill>
                  <a:schemeClr val="tx1"/>
                </a:solidFill>
              </a:rPr>
              <a:t> месяц года.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5357818" y="3857628"/>
            <a:ext cx="2124000" cy="2124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Август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  <p:pic>
        <p:nvPicPr>
          <p:cNvPr id="32770" name="Picture 2" descr="http://go2.imgsmail.ru/imgpreview?key=70013013dbfa2192&amp;mb=imgdb_preview_10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2000240"/>
            <a:ext cx="3533958" cy="252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9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82000"/>
            <a:ext cx="1225080" cy="1476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572000" y="142852"/>
            <a:ext cx="4356000" cy="4356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Какой месяц получил своё название от латинского числительного «</a:t>
            </a:r>
            <a:r>
              <a:rPr lang="ru-RU" sz="2800" b="1" dirty="0" smtClean="0">
                <a:solidFill>
                  <a:schemeClr val="tx1"/>
                </a:solidFill>
              </a:rPr>
              <a:t>восемь»</a:t>
            </a:r>
            <a:r>
              <a:rPr lang="ru-RU" sz="2800" dirty="0" smtClean="0">
                <a:solidFill>
                  <a:schemeClr val="tx1"/>
                </a:solidFill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642910" y="1785926"/>
            <a:ext cx="3492000" cy="3492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Октябрь. при Юлии Цезаре он был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восьмым </a:t>
            </a:r>
            <a:r>
              <a:rPr lang="ru-RU" sz="2400" b="1" i="1" dirty="0" smtClean="0">
                <a:solidFill>
                  <a:schemeClr val="tx1"/>
                </a:solidFill>
              </a:rPr>
              <a:t>месяцем в году.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9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82000"/>
            <a:ext cx="1225080" cy="1476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500562" y="0"/>
            <a:ext cx="3672000" cy="3672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 кальмара их десять. А сколько их у осьминога?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4572000" y="3366000"/>
            <a:ext cx="3492000" cy="3492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8 длинных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щупалец,кото-рые</a:t>
            </a:r>
            <a:r>
              <a:rPr lang="ru-RU" sz="2400" b="1" i="1" dirty="0" smtClean="0">
                <a:solidFill>
                  <a:schemeClr val="tx1"/>
                </a:solidFill>
              </a:rPr>
              <a:t> раньше называли ногами.</a:t>
            </a:r>
          </a:p>
        </p:txBody>
      </p:sp>
      <p:pic>
        <p:nvPicPr>
          <p:cNvPr id="30722" name="Picture 2" descr="http://go1.imgsmail.ru/imgpreview?key=2592c0e725323a51&amp;mb=imgdb_preview_2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428736"/>
            <a:ext cx="3363666" cy="144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30724" name="Picture 4" descr="http://forumimage.ru/uploads/20100422/127189274206026229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2857496"/>
            <a:ext cx="3357586" cy="234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Пятно 1 12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9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82000"/>
            <a:ext cx="1225080" cy="1476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572000" y="142852"/>
            <a:ext cx="3960000" cy="3960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Кто, имея восемь ног, </a:t>
            </a:r>
            <a:r>
              <a:rPr lang="ru-RU" sz="2800" b="1" dirty="0" smtClean="0">
                <a:solidFill>
                  <a:schemeClr val="tx1"/>
                </a:solidFill>
              </a:rPr>
              <a:t>не</a:t>
            </a:r>
            <a:r>
              <a:rPr lang="ru-RU" sz="2800" dirty="0" smtClean="0">
                <a:solidFill>
                  <a:schemeClr val="tx1"/>
                </a:solidFill>
              </a:rPr>
              <a:t> зовётся осьминог?  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5286380" y="3786190"/>
            <a:ext cx="2484000" cy="252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паук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  <p:pic>
        <p:nvPicPr>
          <p:cNvPr id="29698" name="Picture 2" descr="http://mifologies.ru/images/stories/slavyane/pau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1714488"/>
            <a:ext cx="3003285" cy="252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9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82000"/>
            <a:ext cx="1225080" cy="1476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572000" y="142852"/>
            <a:ext cx="4572000" cy="4248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 какой стране Мюнхгаузен 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подстрелил зайца, у которого было </a:t>
            </a:r>
            <a:r>
              <a:rPr lang="ru-RU" sz="2800" b="1" dirty="0" smtClean="0">
                <a:solidFill>
                  <a:schemeClr val="tx1"/>
                </a:solidFill>
              </a:rPr>
              <a:t>восемь</a:t>
            </a:r>
            <a:r>
              <a:rPr lang="ru-RU" sz="2800" dirty="0" smtClean="0">
                <a:solidFill>
                  <a:schemeClr val="tx1"/>
                </a:solidFill>
              </a:rPr>
              <a:t> ног?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5643570" y="4071942"/>
            <a:ext cx="2520000" cy="252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В России</a:t>
            </a:r>
          </a:p>
        </p:txBody>
      </p:sp>
      <p:pic>
        <p:nvPicPr>
          <p:cNvPr id="28674" name="Picture 2" descr="http://cdn01.ru/files/users/images/42/d3/42d31a56068bacc4dbaabb97087237d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1428736"/>
            <a:ext cx="2381250" cy="327660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Пятно 1 12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9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82000"/>
            <a:ext cx="1225080" cy="1476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572000" y="142852"/>
            <a:ext cx="3960000" cy="3960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Как называется упряжка в </a:t>
            </a:r>
            <a:r>
              <a:rPr lang="ru-RU" sz="2800" b="1" dirty="0" smtClean="0">
                <a:solidFill>
                  <a:schemeClr val="tx1"/>
                </a:solidFill>
              </a:rPr>
              <a:t>восемь</a:t>
            </a:r>
            <a:r>
              <a:rPr lang="ru-RU" sz="2800" dirty="0" smtClean="0">
                <a:solidFill>
                  <a:schemeClr val="tx1"/>
                </a:solidFill>
              </a:rPr>
              <a:t> лошадей?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5286380" y="3786190"/>
            <a:ext cx="2520000" cy="252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восьмёрик</a:t>
            </a:r>
          </a:p>
        </p:txBody>
      </p:sp>
      <p:pic>
        <p:nvPicPr>
          <p:cNvPr id="27650" name="Picture 2" descr="http://myhunchun.ru/sites/default/files/imagecache/original-watermark/gallery/8horse.jpg"/>
          <p:cNvPicPr>
            <a:picLocks noChangeAspect="1" noChangeArrowheads="1"/>
          </p:cNvPicPr>
          <p:nvPr/>
        </p:nvPicPr>
        <p:blipFill>
          <a:blip r:embed="rId6" cstate="print"/>
          <a:srcRect l="17812" r="6250" b="22499"/>
          <a:stretch>
            <a:fillRect/>
          </a:stretch>
        </p:blipFill>
        <p:spPr bwMode="auto">
          <a:xfrm>
            <a:off x="642910" y="1714488"/>
            <a:ext cx="3762592" cy="288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Пятно 1 12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9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82000"/>
            <a:ext cx="1225080" cy="1476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071934" y="142852"/>
            <a:ext cx="5072066" cy="4248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 какую планету ступил человек через </a:t>
            </a:r>
            <a:r>
              <a:rPr lang="ru-RU" sz="2800" b="1" dirty="0" smtClean="0">
                <a:solidFill>
                  <a:schemeClr val="tx1"/>
                </a:solidFill>
              </a:rPr>
              <a:t>8 лет </a:t>
            </a:r>
            <a:r>
              <a:rPr lang="ru-RU" sz="2800" dirty="0" smtClean="0">
                <a:solidFill>
                  <a:schemeClr val="tx1"/>
                </a:solidFill>
              </a:rPr>
              <a:t>после полёта Ю.А. Гагарина в космос?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5357818" y="4000504"/>
            <a:ext cx="2520000" cy="252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На Луну</a:t>
            </a:r>
          </a:p>
        </p:txBody>
      </p:sp>
      <p:pic>
        <p:nvPicPr>
          <p:cNvPr id="26628" name="Picture 4" descr="http://clodo.infoniac.ru/iblock/3bb/3bb04ec4a672ffd7aae7ea62beb1016c/9bfe6cbfc1eb4543ccc674b7f0540b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000240"/>
            <a:ext cx="2381250" cy="237172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4" name="Пятно 1 13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572000" y="142852"/>
            <a:ext cx="4572000" cy="4248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Сколько пешек одного цвета расположено на шахматной доске в начале партии?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6-конечная звезда 12"/>
          <p:cNvSpPr/>
          <p:nvPr/>
        </p:nvSpPr>
        <p:spPr>
          <a:xfrm>
            <a:off x="5572132" y="4000504"/>
            <a:ext cx="2520000" cy="252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восемь</a:t>
            </a:r>
          </a:p>
        </p:txBody>
      </p:sp>
      <p:pic>
        <p:nvPicPr>
          <p:cNvPr id="14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78000"/>
            <a:ext cx="1643400" cy="1980000"/>
          </a:xfrm>
          <a:prstGeom prst="rect">
            <a:avLst/>
          </a:prstGeom>
          <a:noFill/>
        </p:spPr>
      </p:pic>
      <p:sp>
        <p:nvSpPr>
          <p:cNvPr id="12" name="Пятно 1 11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  <p:pic>
        <p:nvPicPr>
          <p:cNvPr id="25604" name="Picture 4" descr="http://images.vector-images.com/clipart/xlc/181/chess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1928802"/>
            <a:ext cx="2879997" cy="252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1771640" cy="9953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584821" cy="216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561145" y="4697999"/>
            <a:ext cx="2582855" cy="2160000"/>
          </a:xfrm>
          <a:prstGeom prst="rect">
            <a:avLst/>
          </a:prstGeom>
          <a:noFill/>
        </p:spPr>
      </p:pic>
      <p:sp>
        <p:nvSpPr>
          <p:cNvPr id="6" name="7-конечная звезда 5"/>
          <p:cNvSpPr/>
          <p:nvPr/>
        </p:nvSpPr>
        <p:spPr>
          <a:xfrm>
            <a:off x="4286248" y="142852"/>
            <a:ext cx="5184000" cy="4032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Чем станет четырёхугольник, если ему отрезать все четыре угла?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5572132" y="3786190"/>
            <a:ext cx="2628000" cy="2628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Восьми</a:t>
            </a:r>
            <a:r>
              <a:rPr lang="en-US" sz="2400" b="1" i="1" dirty="0" smtClean="0">
                <a:solidFill>
                  <a:schemeClr val="tx1"/>
                </a:solidFill>
              </a:rPr>
              <a:t>-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угольником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pic>
        <p:nvPicPr>
          <p:cNvPr id="43010" name="Picture 2" descr="http://img-fotki.yandex.ru/get/6443/48896407.7/0_90fdd_caf51eb3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2643182"/>
            <a:ext cx="2520000" cy="252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8000"/>
            <a:ext cx="1643400" cy="1980000"/>
          </a:xfrm>
          <a:prstGeom prst="rect">
            <a:avLst/>
          </a:prstGeom>
          <a:noFill/>
        </p:spPr>
      </p:pic>
      <p:sp>
        <p:nvSpPr>
          <p:cNvPr id="13" name="Пятно 1 12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9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82000"/>
            <a:ext cx="1225080" cy="1476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068000" y="142852"/>
            <a:ext cx="5076000" cy="4714908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Какое слово написано на дорожном знаке, который имеет </a:t>
            </a:r>
            <a:r>
              <a:rPr lang="ru-RU" sz="2800" b="1" dirty="0" smtClean="0">
                <a:solidFill>
                  <a:schemeClr val="tx1"/>
                </a:solidFill>
              </a:rPr>
              <a:t>восьмиугольную</a:t>
            </a:r>
            <a:r>
              <a:rPr lang="ru-RU" sz="2800" dirty="0" smtClean="0">
                <a:solidFill>
                  <a:schemeClr val="tx1"/>
                </a:solidFill>
              </a:rPr>
              <a:t> форму?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5429256" y="4357694"/>
            <a:ext cx="2304000" cy="234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стоп</a:t>
            </a:r>
          </a:p>
        </p:txBody>
      </p:sp>
      <p:pic>
        <p:nvPicPr>
          <p:cNvPr id="23554" name="Picture 2" descr="http://province.ru/pskov/media/k2/items/cache/c17033ddd55ecdf5f16c90daa55576ba_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928802"/>
            <a:ext cx="3333750" cy="221932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Пятно 1 12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9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82000"/>
            <a:ext cx="1225080" cy="1476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068000" y="142852"/>
            <a:ext cx="4320000" cy="4320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Сколько резцов во рту  имеет каждый здоровый человек?   </a:t>
            </a:r>
          </a:p>
        </p:txBody>
      </p:sp>
      <p:sp>
        <p:nvSpPr>
          <p:cNvPr id="12" name="6-конечная звезда 11"/>
          <p:cNvSpPr/>
          <p:nvPr/>
        </p:nvSpPr>
        <p:spPr>
          <a:xfrm>
            <a:off x="5072066" y="4214818"/>
            <a:ext cx="2304000" cy="234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восемь</a:t>
            </a:r>
          </a:p>
        </p:txBody>
      </p:sp>
      <p:pic>
        <p:nvPicPr>
          <p:cNvPr id="22530" name="Picture 2" descr="http://www.mojzub.ru/wp-content/uploads/2011/03/restavraciya-zubov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928802"/>
            <a:ext cx="2857500" cy="217170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Пятно 1 12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9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82000"/>
            <a:ext cx="1225080" cy="1476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068000" y="142852"/>
            <a:ext cx="5076000" cy="4714908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Цифру 8, цифру 8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 носу всегда Мы носим.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Цифра 8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Плюс крючки,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Получаются…</a:t>
            </a:r>
          </a:p>
        </p:txBody>
      </p:sp>
      <p:sp>
        <p:nvSpPr>
          <p:cNvPr id="12" name="6-конечная звезда 11"/>
          <p:cNvSpPr/>
          <p:nvPr/>
        </p:nvSpPr>
        <p:spPr>
          <a:xfrm>
            <a:off x="5429256" y="4357694"/>
            <a:ext cx="2304000" cy="234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очки</a:t>
            </a:r>
          </a:p>
        </p:txBody>
      </p:sp>
      <p:pic>
        <p:nvPicPr>
          <p:cNvPr id="21506" name="Picture 2" descr="http://cs322821.vk.me/v322821241/9572/O-S3cQKNKH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143116"/>
            <a:ext cx="3515487" cy="234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Пятно 1 12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8000"/>
            <a:ext cx="2152375" cy="1800000"/>
          </a:xfrm>
          <a:prstGeom prst="rect">
            <a:avLst/>
          </a:prstGeom>
          <a:noFill/>
        </p:spPr>
      </p:pic>
      <p:pic>
        <p:nvPicPr>
          <p:cNvPr id="9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82000"/>
            <a:ext cx="1225080" cy="1476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068000" y="0"/>
            <a:ext cx="5076000" cy="4714908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 ком загадка: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8 ног - как 8 рук,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Вышивает шёлком круг?</a:t>
            </a:r>
          </a:p>
        </p:txBody>
      </p:sp>
      <p:sp>
        <p:nvSpPr>
          <p:cNvPr id="12" name="6-конечная звезда 11"/>
          <p:cNvSpPr/>
          <p:nvPr/>
        </p:nvSpPr>
        <p:spPr>
          <a:xfrm>
            <a:off x="5429256" y="4286256"/>
            <a:ext cx="2304000" cy="234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паук</a:t>
            </a:r>
          </a:p>
        </p:txBody>
      </p:sp>
      <p:pic>
        <p:nvPicPr>
          <p:cNvPr id="13" name="Picture 2" descr="http://mifologies.ru/images/stories/slavyane/pau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714488"/>
            <a:ext cx="3003285" cy="252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5" name="Пятно 1 14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9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82000"/>
            <a:ext cx="1225080" cy="1476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929190" y="142852"/>
            <a:ext cx="3960000" cy="3960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Сколько колонн у Большого театра? </a:t>
            </a:r>
            <a:r>
              <a:rPr lang="ru-RU" sz="2800" i="1" dirty="0" smtClean="0">
                <a:solidFill>
                  <a:schemeClr val="tx1"/>
                </a:solidFill>
              </a:rPr>
              <a:t> 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5786446" y="3786190"/>
            <a:ext cx="2304000" cy="234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восемь</a:t>
            </a:r>
          </a:p>
        </p:txBody>
      </p:sp>
      <p:pic>
        <p:nvPicPr>
          <p:cNvPr id="19458" name="Picture 2" descr="http://s7.drugiegoroda.ru/3/348/34817-24928-Moscow_05-2012_Bolshoi_after_renewal-f-376x2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571612"/>
            <a:ext cx="3581400" cy="281940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Пятно 1 12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54021" cy="180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91625" y="5057999"/>
            <a:ext cx="2152375" cy="1800000"/>
          </a:xfrm>
          <a:prstGeom prst="rect">
            <a:avLst/>
          </a:prstGeom>
          <a:noFill/>
        </p:spPr>
      </p:pic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7-конечная звезда 10"/>
          <p:cNvSpPr/>
          <p:nvPr/>
        </p:nvSpPr>
        <p:spPr>
          <a:xfrm>
            <a:off x="4929190" y="142852"/>
            <a:ext cx="3960000" cy="3960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 какого коня, согласно пословице,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8 ног?</a:t>
            </a:r>
          </a:p>
        </p:txBody>
      </p:sp>
      <p:sp>
        <p:nvSpPr>
          <p:cNvPr id="12" name="6-конечная звезда 11"/>
          <p:cNvSpPr/>
          <p:nvPr/>
        </p:nvSpPr>
        <p:spPr>
          <a:xfrm>
            <a:off x="5786446" y="3786190"/>
            <a:ext cx="2304000" cy="234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у сытого</a:t>
            </a:r>
          </a:p>
        </p:txBody>
      </p:sp>
      <p:pic>
        <p:nvPicPr>
          <p:cNvPr id="13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78000"/>
            <a:ext cx="1643400" cy="1980000"/>
          </a:xfrm>
          <a:prstGeom prst="rect">
            <a:avLst/>
          </a:prstGeom>
          <a:noFill/>
        </p:spPr>
      </p:pic>
      <p:pic>
        <p:nvPicPr>
          <p:cNvPr id="18436" name="Picture 4" descr="http://img0.liveinternet.ru/images/attach/c/0/118/185/118185118_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1" y="1500174"/>
            <a:ext cx="2467200" cy="288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4" name="Пятно 1 13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57165"/>
            <a:ext cx="7072362" cy="500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Интернет-ресурсы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 fontScale="92500"/>
          </a:bodyPr>
          <a:lstStyle/>
          <a:p>
            <a:pPr algn="l"/>
            <a:r>
              <a:rPr lang="ru-RU" sz="2000" dirty="0" smtClean="0"/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куб</a:t>
            </a:r>
            <a:r>
              <a:rPr lang="ru-RU" sz="2200" dirty="0" smtClean="0"/>
              <a:t> </a:t>
            </a:r>
            <a:r>
              <a:rPr lang="en-US" sz="2200" dirty="0" smtClean="0">
                <a:hlinkClick r:id="rId2"/>
              </a:rPr>
              <a:t>http://www.artwindows.ru/images/fundamentalslightandshade1.JPG</a:t>
            </a:r>
            <a:endParaRPr lang="ru-RU" sz="2200" dirty="0" smtClean="0"/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восьмиугольник - </a:t>
            </a:r>
            <a:r>
              <a:rPr lang="en-US" sz="2200" dirty="0" smtClean="0">
                <a:hlinkClick r:id="rId3"/>
              </a:rPr>
              <a:t>http://img-fotki.yandex.ru/get/6443/48896407.7/0_90fdd_caf51eb3_M.jpg</a:t>
            </a:r>
            <a:endParaRPr lang="ru-RU" sz="2200" dirty="0" smtClean="0"/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знак бесконечности - </a:t>
            </a:r>
            <a:r>
              <a:rPr lang="en-US" sz="2200" dirty="0" smtClean="0">
                <a:hlinkClick r:id="rId4"/>
              </a:rPr>
              <a:t>http://cs3-4.4pda.to/588061.jpg</a:t>
            </a:r>
            <a:endParaRPr lang="ru-RU" sz="2200" dirty="0" smtClean="0"/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цифры от 1 до 8 -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hlinkClick r:id="rId5"/>
              </a:rPr>
              <a:t>http://www.logozavr.ru/_sys/data/statics/1640/Fi00.jpg</a:t>
            </a:r>
            <a:endParaRPr lang="ru-RU" sz="2200" dirty="0" smtClean="0"/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два слона -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hlinkClick r:id="rId6"/>
              </a:rPr>
              <a:t>http://212.by/wp-content/uploads/2013/04/slony.jpg</a:t>
            </a:r>
            <a:endParaRPr lang="ru-RU" sz="2200" dirty="0" smtClean="0"/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слайд 13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hlinkClick r:id="rId7"/>
              </a:rPr>
              <a:t>http://www.ukazka.ru/img/g/uk1044509.jpg</a:t>
            </a:r>
            <a:endParaRPr lang="en-US" sz="2200" dirty="0" smtClean="0"/>
          </a:p>
          <a:p>
            <a:r>
              <a:rPr lang="en-US" sz="2200" dirty="0" smtClean="0">
                <a:hlinkClick r:id="rId8"/>
              </a:rPr>
              <a:t>https://60.img.avito.st/640x480/1760837360.jpg</a:t>
            </a:r>
            <a:endParaRPr lang="ru-RU" sz="2200" dirty="0" smtClean="0"/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палки -</a:t>
            </a:r>
            <a:r>
              <a:rPr lang="ru-RU" sz="2200" dirty="0" smtClean="0"/>
              <a:t> </a:t>
            </a:r>
            <a:r>
              <a:rPr lang="en-US" sz="2200" dirty="0" smtClean="0">
                <a:hlinkClick r:id="rId8"/>
              </a:rPr>
              <a:t>https://60.img.avito.st/640x480/1760837360.jpg</a:t>
            </a:r>
            <a:endParaRPr lang="ru-RU" sz="2200" dirty="0" smtClean="0"/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куб -</a:t>
            </a:r>
            <a:r>
              <a:rPr lang="ru-RU" sz="2200" dirty="0" smtClean="0"/>
              <a:t> </a:t>
            </a:r>
            <a:r>
              <a:rPr lang="en-US" sz="2200" dirty="0" smtClean="0">
                <a:hlinkClick r:id="rId9"/>
              </a:rPr>
              <a:t>http://www.webmath.ru/web/images/web_pic28.gif</a:t>
            </a:r>
            <a:endParaRPr lang="ru-RU" sz="2200" dirty="0" smtClean="0"/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подсолнух в августе - </a:t>
            </a:r>
            <a:r>
              <a:rPr lang="en-US" sz="2200" dirty="0" smtClean="0">
                <a:hlinkClick r:id="rId10"/>
              </a:rPr>
              <a:t>http://img1.liveinternet.ru/images/attach/c/6/89/374/89374621_avg.jpg</a:t>
            </a:r>
            <a:endParaRPr lang="ru-RU" sz="2200" dirty="0" smtClean="0"/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осьминог -</a:t>
            </a:r>
            <a:r>
              <a:rPr lang="ru-RU" sz="2200" dirty="0" smtClean="0"/>
              <a:t> </a:t>
            </a:r>
            <a:r>
              <a:rPr lang="en-US" sz="2200" dirty="0" smtClean="0">
                <a:hlinkClick r:id="rId11"/>
              </a:rPr>
              <a:t>http://forumimage.ru/uploads/20100422/127189274206026229.gif</a:t>
            </a:r>
            <a:endParaRPr lang="ru-RU" sz="2200" dirty="0" smtClean="0"/>
          </a:p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луна - </a:t>
            </a:r>
            <a:r>
              <a:rPr lang="en-US" sz="2200" dirty="0" smtClean="0">
                <a:hlinkClick r:id="rId12"/>
              </a:rPr>
              <a:t>http://clodo.infoniac.ru/iblock/3bb/3bb04ec4a672ffd7aae7ea62beb1016c/9bfe6cbfc1eb4543ccc674b7f0540b67.JPG</a:t>
            </a:r>
            <a:endParaRPr lang="ru-RU" sz="2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285728"/>
            <a:ext cx="5572164" cy="242889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57166"/>
            <a:ext cx="8072494" cy="435771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Шахматы - </a:t>
            </a:r>
          </a:p>
          <a:p>
            <a:pPr algn="l"/>
            <a:r>
              <a:rPr lang="en-US" sz="2000" dirty="0" smtClean="0">
                <a:hlinkClick r:id="rId2"/>
              </a:rPr>
              <a:t>http://images.vector-images.com/clipart/xlc/181/chess8.jpg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Знак «стоп» -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hlinkClick r:id="rId3"/>
              </a:rPr>
              <a:t>http://province.ru/pskov/media/k2/items/cache/c17033ddd55ecdf5f16c90daa55576ba_M.jpg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Зубы - </a:t>
            </a:r>
            <a:r>
              <a:rPr lang="en-US" sz="2000" dirty="0" smtClean="0">
                <a:hlinkClick r:id="rId4"/>
              </a:rPr>
              <a:t>http://www.mojzub.ru/wp-content/uploads/2011/03/restavraciya-zubov.png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Очки - </a:t>
            </a:r>
            <a:r>
              <a:rPr lang="en-US" sz="2000" dirty="0" smtClean="0">
                <a:hlinkClick r:id="rId5"/>
              </a:rPr>
              <a:t>http://cs322821.vk.me/v322821241/9572/O-S3cQKNKH4.jpg</a:t>
            </a:r>
            <a:endParaRPr lang="ru-RU" sz="2000" dirty="0" smtClean="0"/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Большой театр - </a:t>
            </a:r>
            <a:r>
              <a:rPr lang="en-US" sz="2000" dirty="0" smtClean="0">
                <a:hlinkClick r:id="rId6"/>
              </a:rPr>
              <a:t>http://s7.drugiegoroda.ru/3/348/34817-24928-Moscow_05-2012_Bolshoi_after_renewal-f-376x296.jpg</a:t>
            </a:r>
            <a:endParaRPr lang="ru-RU" sz="2000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1771640" cy="9953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584821" cy="216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561145" y="4697999"/>
            <a:ext cx="2582855" cy="2160000"/>
          </a:xfrm>
          <a:prstGeom prst="rect">
            <a:avLst/>
          </a:prstGeom>
          <a:noFill/>
        </p:spPr>
      </p:pic>
      <p:sp>
        <p:nvSpPr>
          <p:cNvPr id="6" name="7-конечная звезда 5"/>
          <p:cNvSpPr/>
          <p:nvPr/>
        </p:nvSpPr>
        <p:spPr>
          <a:xfrm>
            <a:off x="5072066" y="214290"/>
            <a:ext cx="3564000" cy="3564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Что получится, если восемь разделить пополам?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5500694" y="3500438"/>
            <a:ext cx="2700000" cy="270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Если вдоль, то 3, если поперёк, то </a:t>
            </a:r>
            <a:r>
              <a:rPr lang="en-US" sz="2400" i="1" dirty="0" smtClean="0">
                <a:solidFill>
                  <a:schemeClr val="tx1"/>
                </a:solidFill>
              </a:rPr>
              <a:t>      </a:t>
            </a:r>
            <a:r>
              <a:rPr lang="ru-RU" sz="2400" i="1" dirty="0" smtClean="0">
                <a:solidFill>
                  <a:schemeClr val="tx1"/>
                </a:solidFill>
              </a:rPr>
              <a:t>0.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pic>
        <p:nvPicPr>
          <p:cNvPr id="41986" name="Picture 2" descr="http://static4.depositphotos.com/1000991/343/i/110/depositphotos_3438390-Arabic-numer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1857364"/>
            <a:ext cx="2519999" cy="252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8000"/>
            <a:ext cx="1643400" cy="1980000"/>
          </a:xfrm>
          <a:prstGeom prst="rect">
            <a:avLst/>
          </a:prstGeom>
          <a:noFill/>
        </p:spPr>
      </p:pic>
      <p:sp>
        <p:nvSpPr>
          <p:cNvPr id="13" name="Пятно 1 12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1771640" cy="9953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584821" cy="216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561145" y="4697999"/>
            <a:ext cx="2582855" cy="2160000"/>
          </a:xfrm>
          <a:prstGeom prst="rect">
            <a:avLst/>
          </a:prstGeom>
          <a:noFill/>
        </p:spPr>
      </p:pic>
      <p:sp>
        <p:nvSpPr>
          <p:cNvPr id="6" name="7-конечная звезда 5"/>
          <p:cNvSpPr/>
          <p:nvPr/>
        </p:nvSpPr>
        <p:spPr>
          <a:xfrm>
            <a:off x="4572000" y="214290"/>
            <a:ext cx="4320000" cy="4320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Какой </a:t>
            </a:r>
            <a:r>
              <a:rPr lang="ru-RU" sz="2800" dirty="0" err="1" smtClean="0">
                <a:solidFill>
                  <a:schemeClr val="tx1"/>
                </a:solidFill>
              </a:rPr>
              <a:t>математичес</a:t>
            </a:r>
            <a:r>
              <a:rPr lang="ru-RU" sz="2800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кий знак англичане называют  «ленивое </a:t>
            </a:r>
            <a:r>
              <a:rPr lang="ru-RU" sz="2800" b="1" dirty="0" smtClean="0">
                <a:solidFill>
                  <a:schemeClr val="tx1"/>
                </a:solidFill>
              </a:rPr>
              <a:t>восемь</a:t>
            </a:r>
            <a:r>
              <a:rPr lang="ru-RU" sz="2800" dirty="0" smtClean="0">
                <a:solidFill>
                  <a:schemeClr val="tx1"/>
                </a:solidFill>
              </a:rPr>
              <a:t>»?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6-конечная звезда 10"/>
          <p:cNvSpPr/>
          <p:nvPr/>
        </p:nvSpPr>
        <p:spPr>
          <a:xfrm>
            <a:off x="5572132" y="4143380"/>
            <a:ext cx="2340000" cy="234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Знак </a:t>
            </a:r>
            <a:r>
              <a:rPr lang="ru-RU" sz="2400" i="1" dirty="0" err="1" smtClean="0">
                <a:solidFill>
                  <a:schemeClr val="tx1"/>
                </a:solidFill>
              </a:rPr>
              <a:t>бесконеч</a:t>
            </a:r>
            <a:r>
              <a:rPr lang="ru-RU" sz="2400" i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2400" i="1" dirty="0" err="1" smtClean="0">
                <a:solidFill>
                  <a:schemeClr val="tx1"/>
                </a:solidFill>
              </a:rPr>
              <a:t>ности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62" name="Picture 2" descr="http://cs3-4.4pda.to/5880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2000240"/>
            <a:ext cx="3126988" cy="252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8000"/>
            <a:ext cx="1643400" cy="1980000"/>
          </a:xfrm>
          <a:prstGeom prst="rect">
            <a:avLst/>
          </a:prstGeom>
          <a:noFill/>
        </p:spPr>
      </p:pic>
      <p:sp>
        <p:nvSpPr>
          <p:cNvPr id="13" name="Пятно 1 12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1771640" cy="9953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584821" cy="216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561145" y="4697999"/>
            <a:ext cx="2582855" cy="2160000"/>
          </a:xfrm>
          <a:prstGeom prst="rect">
            <a:avLst/>
          </a:prstGeom>
          <a:noFill/>
        </p:spPr>
      </p:pic>
      <p:sp>
        <p:nvSpPr>
          <p:cNvPr id="6" name="7-конечная звезда 5"/>
          <p:cNvSpPr/>
          <p:nvPr/>
        </p:nvSpPr>
        <p:spPr>
          <a:xfrm>
            <a:off x="4572000" y="142852"/>
            <a:ext cx="4572000" cy="4032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 сколько раз увеличится значение числа «</a:t>
            </a:r>
            <a:r>
              <a:rPr lang="ru-RU" sz="2800" b="1" dirty="0" smtClean="0">
                <a:solidFill>
                  <a:schemeClr val="tx1"/>
                </a:solidFill>
              </a:rPr>
              <a:t>8</a:t>
            </a:r>
            <a:r>
              <a:rPr lang="ru-RU" sz="2800" dirty="0" smtClean="0">
                <a:solidFill>
                  <a:schemeClr val="tx1"/>
                </a:solidFill>
              </a:rPr>
              <a:t>», когда оно встанет с ног на голову?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1" name="6-конечная звезда 10"/>
          <p:cNvSpPr/>
          <p:nvPr/>
        </p:nvSpPr>
        <p:spPr>
          <a:xfrm>
            <a:off x="5500694" y="3857628"/>
            <a:ext cx="2664000" cy="2664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В один раз. «</a:t>
            </a:r>
            <a:r>
              <a:rPr lang="en-US" sz="2400" b="1" i="1" dirty="0" smtClean="0">
                <a:solidFill>
                  <a:schemeClr val="tx1"/>
                </a:solidFill>
              </a:rPr>
              <a:t>8</a:t>
            </a:r>
            <a:r>
              <a:rPr lang="ru-RU" sz="2400" b="1" i="1" dirty="0" smtClean="0">
                <a:solidFill>
                  <a:schemeClr val="tx1"/>
                </a:solidFill>
              </a:rPr>
              <a:t>»</a:t>
            </a:r>
            <a:r>
              <a:rPr lang="ru-RU" sz="2400" i="1" dirty="0" smtClean="0">
                <a:solidFill>
                  <a:schemeClr val="tx1"/>
                </a:solidFill>
              </a:rPr>
              <a:t> так и останется «</a:t>
            </a:r>
            <a:r>
              <a:rPr lang="en-US" sz="2400" b="1" i="1" dirty="0" smtClean="0">
                <a:solidFill>
                  <a:schemeClr val="tx1"/>
                </a:solidFill>
              </a:rPr>
              <a:t>8</a:t>
            </a:r>
            <a:r>
              <a:rPr lang="ru-RU" sz="2400" b="1" i="1" dirty="0" smtClean="0">
                <a:solidFill>
                  <a:schemeClr val="tx1"/>
                </a:solidFill>
              </a:rPr>
              <a:t>».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14" name="Picture 2" descr="http://static4.depositphotos.com/1000991/343/i/110/depositphotos_3438390-Arabic-numer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857364"/>
            <a:ext cx="2519999" cy="252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5" name="Пятно 1 14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8000"/>
            <a:ext cx="1643400" cy="1980000"/>
          </a:xfrm>
          <a:prstGeom prst="rect">
            <a:avLst/>
          </a:prstGeom>
          <a:noFill/>
        </p:spPr>
      </p:pic>
      <p:pic>
        <p:nvPicPr>
          <p:cNvPr id="13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2500331"/>
          </a:xfrm>
        </p:spPr>
        <p:txBody>
          <a:bodyPr>
            <a:normAutofit/>
          </a:bodyPr>
          <a:lstStyle/>
          <a:p>
            <a:r>
              <a:rPr lang="ru-RU" dirty="0" smtClean="0"/>
              <a:t>ей?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84821" cy="216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561145" y="4697999"/>
            <a:ext cx="2582855" cy="2160000"/>
          </a:xfrm>
          <a:prstGeom prst="rect">
            <a:avLst/>
          </a:prstGeom>
          <a:noFill/>
        </p:spPr>
      </p:pic>
      <p:sp>
        <p:nvSpPr>
          <p:cNvPr id="6" name="7-конечная звезда 5"/>
          <p:cNvSpPr/>
          <p:nvPr/>
        </p:nvSpPr>
        <p:spPr>
          <a:xfrm>
            <a:off x="4429124" y="142852"/>
            <a:ext cx="3960000" cy="3960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Сколько имеется натуральных чисел, меньших 9?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5214942" y="3857628"/>
            <a:ext cx="2340000" cy="234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восемь</a:t>
            </a:r>
          </a:p>
        </p:txBody>
      </p:sp>
      <p:pic>
        <p:nvPicPr>
          <p:cNvPr id="10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82000"/>
            <a:ext cx="1225080" cy="1476000"/>
          </a:xfrm>
          <a:prstGeom prst="rect">
            <a:avLst/>
          </a:prstGeom>
          <a:noFill/>
        </p:spPr>
      </p:pic>
      <p:pic>
        <p:nvPicPr>
          <p:cNvPr id="11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pic>
        <p:nvPicPr>
          <p:cNvPr id="38914" name="Picture 2" descr="http://www.logozavr.ru/_sys/data/statics/1640/Fi00.jpg"/>
          <p:cNvPicPr>
            <a:picLocks noChangeAspect="1" noChangeArrowheads="1"/>
          </p:cNvPicPr>
          <p:nvPr/>
        </p:nvPicPr>
        <p:blipFill>
          <a:blip r:embed="rId6" cstate="print"/>
          <a:srcRect l="2778" t="2885" r="54167" b="50961"/>
          <a:stretch>
            <a:fillRect/>
          </a:stretch>
        </p:blipFill>
        <p:spPr bwMode="auto">
          <a:xfrm>
            <a:off x="1142976" y="2500306"/>
            <a:ext cx="2999250" cy="1548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2" name="Пятно 1 11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066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584821" cy="216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561145" y="4697999"/>
            <a:ext cx="2582855" cy="2160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488" y="428604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8" name="7-конечная звезда 7"/>
          <p:cNvSpPr/>
          <p:nvPr/>
        </p:nvSpPr>
        <p:spPr>
          <a:xfrm>
            <a:off x="4572000" y="142852"/>
            <a:ext cx="3960000" cy="3960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Сколько месяцев в </a:t>
            </a:r>
            <a:r>
              <a:rPr lang="ru-RU" sz="2800" b="1" dirty="0" smtClean="0">
                <a:solidFill>
                  <a:schemeClr val="tx1"/>
                </a:solidFill>
              </a:rPr>
              <a:t>восьми</a:t>
            </a:r>
            <a:r>
              <a:rPr lang="ru-RU" sz="2800" dirty="0" smtClean="0">
                <a:solidFill>
                  <a:schemeClr val="tx1"/>
                </a:solidFill>
              </a:rPr>
              <a:t> годах?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1428728" y="2214554"/>
            <a:ext cx="2340000" cy="234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12</a:t>
            </a:r>
            <a:r>
              <a:rPr lang="en-US" sz="2400" b="1" i="1" dirty="0" smtClean="0">
                <a:solidFill>
                  <a:schemeClr val="tx1"/>
                </a:solidFill>
              </a:rPr>
              <a:t>X</a:t>
            </a:r>
            <a:r>
              <a:rPr lang="ru-RU" sz="2400" b="1" i="1" dirty="0" smtClean="0">
                <a:solidFill>
                  <a:schemeClr val="tx1"/>
                </a:solidFill>
              </a:rPr>
              <a:t>8=96</a:t>
            </a:r>
          </a:p>
        </p:txBody>
      </p:sp>
      <p:pic>
        <p:nvPicPr>
          <p:cNvPr id="13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82000"/>
            <a:ext cx="1225080" cy="1476000"/>
          </a:xfrm>
          <a:prstGeom prst="rect">
            <a:avLst/>
          </a:prstGeom>
          <a:noFill/>
        </p:spPr>
      </p:pic>
      <p:pic>
        <p:nvPicPr>
          <p:cNvPr id="14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6" name="Пятно 1 15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5"/>
            <a:ext cx="6858048" cy="164307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066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584821" cy="2160000"/>
          </a:xfrm>
          <a:prstGeom prst="rect">
            <a:avLst/>
          </a:prstGeom>
          <a:noFill/>
        </p:spPr>
      </p:pic>
      <p:pic>
        <p:nvPicPr>
          <p:cNvPr id="7" name="Picture 4" descr="D:\Документы\Новая папка\12497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561145" y="4697999"/>
            <a:ext cx="2582855" cy="2160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488" y="428604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8" name="7-конечная звезда 7"/>
          <p:cNvSpPr/>
          <p:nvPr/>
        </p:nvSpPr>
        <p:spPr>
          <a:xfrm>
            <a:off x="4357686" y="142852"/>
            <a:ext cx="4428000" cy="4428000"/>
          </a:xfrm>
          <a:prstGeom prst="star7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Сколько граней у нового шестигранного карандаша?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" name="Picture 3" descr="D:\Документы\Новая папка\125028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762625"/>
            <a:ext cx="1095375" cy="1095375"/>
          </a:xfrm>
          <a:prstGeom prst="rect">
            <a:avLst/>
          </a:prstGeom>
          <a:noFill/>
        </p:spPr>
      </p:pic>
      <p:sp>
        <p:nvSpPr>
          <p:cNvPr id="14" name="6-конечная звезда 13"/>
          <p:cNvSpPr/>
          <p:nvPr/>
        </p:nvSpPr>
        <p:spPr>
          <a:xfrm>
            <a:off x="5429256" y="4214818"/>
            <a:ext cx="2340000" cy="23400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6 + 2 торца =</a:t>
            </a:r>
            <a:r>
              <a:rPr lang="ru-RU" sz="2400" b="1" i="1" dirty="0" smtClean="0">
                <a:solidFill>
                  <a:schemeClr val="tx1"/>
                </a:solidFill>
              </a:rPr>
              <a:t>8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://www.psd-dude.com/tutorials/resources-images/icon-tutorial-collection/final.jpg"/>
          <p:cNvPicPr>
            <a:picLocks noChangeAspect="1" noChangeArrowheads="1"/>
          </p:cNvPicPr>
          <p:nvPr/>
        </p:nvPicPr>
        <p:blipFill>
          <a:blip r:embed="rId5" cstate="print"/>
          <a:srcRect l="28750" r="13749" b="38750"/>
          <a:stretch>
            <a:fillRect/>
          </a:stretch>
        </p:blipFill>
        <p:spPr bwMode="auto">
          <a:xfrm>
            <a:off x="1643042" y="1928802"/>
            <a:ext cx="2365712" cy="252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5" name="Пятно 1 14"/>
          <p:cNvSpPr/>
          <p:nvPr/>
        </p:nvSpPr>
        <p:spPr>
          <a:xfrm>
            <a:off x="2071670" y="6138000"/>
            <a:ext cx="720000" cy="720000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Документы\Новая папка\1248133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82000"/>
            <a:ext cx="1225080" cy="1476000"/>
          </a:xfrm>
          <a:prstGeom prst="rect">
            <a:avLst/>
          </a:prstGeom>
          <a:noFill/>
        </p:spPr>
      </p:pic>
      <p:pic>
        <p:nvPicPr>
          <p:cNvPr id="13" name="Picture 2" descr="D:\Документы\Новая папка\1243444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214950"/>
            <a:ext cx="726929" cy="12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579</Words>
  <Application>Microsoft Office PowerPoint</Application>
  <PresentationFormat>Экран (4:3)</PresentationFormat>
  <Paragraphs>161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Муниципальное  бюджетное общеобразовательное учреждение «Средняя общеобразовательная школа №2 р.п. Самойловка Самойловского района Саратовской области»</vt:lpstr>
      <vt:lpstr>Слайд 2</vt:lpstr>
      <vt:lpstr>Слайд 3</vt:lpstr>
      <vt:lpstr>Слайд 4</vt:lpstr>
      <vt:lpstr>Слайд 5</vt:lpstr>
      <vt:lpstr>Слайд 6</vt:lpstr>
      <vt:lpstr>ей? </vt:lpstr>
      <vt:lpstr> </vt:lpstr>
      <vt:lpstr> </vt:lpstr>
      <vt:lpstr>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Интернет-ресурсы 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54</cp:revision>
  <dcterms:created xsi:type="dcterms:W3CDTF">2015-02-22T17:20:34Z</dcterms:created>
  <dcterms:modified xsi:type="dcterms:W3CDTF">2016-02-29T17:41:50Z</dcterms:modified>
</cp:coreProperties>
</file>