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86" r:id="rId3"/>
    <p:sldId id="260" r:id="rId4"/>
    <p:sldId id="262" r:id="rId5"/>
    <p:sldId id="268" r:id="rId6"/>
    <p:sldId id="263" r:id="rId7"/>
    <p:sldId id="269" r:id="rId8"/>
    <p:sldId id="270" r:id="rId9"/>
    <p:sldId id="264" r:id="rId10"/>
    <p:sldId id="271" r:id="rId11"/>
    <p:sldId id="265" r:id="rId12"/>
    <p:sldId id="272" r:id="rId13"/>
    <p:sldId id="273" r:id="rId14"/>
    <p:sldId id="266" r:id="rId15"/>
    <p:sldId id="274" r:id="rId16"/>
    <p:sldId id="267" r:id="rId17"/>
    <p:sldId id="275" r:id="rId18"/>
    <p:sldId id="278" r:id="rId19"/>
    <p:sldId id="279" r:id="rId20"/>
    <p:sldId id="282" r:id="rId21"/>
    <p:sldId id="280" r:id="rId22"/>
    <p:sldId id="281" r:id="rId23"/>
    <p:sldId id="283" r:id="rId24"/>
    <p:sldId id="284" r:id="rId25"/>
    <p:sldId id="259" r:id="rId26"/>
    <p:sldId id="258" r:id="rId27"/>
    <p:sldId id="256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138A690-401F-4834-88E5-DD5645ED36CC}">
          <p14:sldIdLst>
            <p14:sldId id="257"/>
            <p14:sldId id="286"/>
            <p14:sldId id="260"/>
            <p14:sldId id="262"/>
            <p14:sldId id="268"/>
            <p14:sldId id="263"/>
            <p14:sldId id="269"/>
            <p14:sldId id="270"/>
            <p14:sldId id="264"/>
            <p14:sldId id="271"/>
            <p14:sldId id="265"/>
            <p14:sldId id="272"/>
            <p14:sldId id="273"/>
            <p14:sldId id="266"/>
            <p14:sldId id="274"/>
            <p14:sldId id="267"/>
            <p14:sldId id="275"/>
            <p14:sldId id="278"/>
          </p14:sldIdLst>
        </p14:section>
        <p14:section name="Раздел без заголовка" id="{39C89FA8-B5EB-4EC9-88CC-C07FA49B10F6}">
          <p14:sldIdLst>
            <p14:sldId id="279"/>
            <p14:sldId id="282"/>
            <p14:sldId id="280"/>
            <p14:sldId id="281"/>
            <p14:sldId id="283"/>
            <p14:sldId id="284"/>
            <p14:sldId id="259"/>
            <p14:sldId id="258"/>
            <p14:sldId id="25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138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45FC42-45EB-42FF-B65A-8B65280C98DB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79664-1A3D-462A-BEA2-B5BCC626D0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611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35FE4-0673-4C8C-8653-E1A5E5AAB5D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182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0EA9D-C0E4-41B0-A141-1700C26F8D5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020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961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830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696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418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007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069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824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57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62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257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870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B398A-3912-452A-A356-E725FF57E155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519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microsoft.com/office/2007/relationships/hdphoto" Target="../media/hdphoto9.wdp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mory-book.com.ua/" TargetMode="External"/><Relationship Id="rId2" Type="http://schemas.openxmlformats.org/officeDocument/2006/relationships/hyperlink" Target="http://www.sev-museum-panorama.com/ru/index.html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otherreferats.allbest.ru/history/00053625_0.html" TargetMode="External"/><Relationship Id="rId4" Type="http://schemas.openxmlformats.org/officeDocument/2006/relationships/hyperlink" Target="http://crimea-on-line.ru/history.faces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08062" y="2694436"/>
            <a:ext cx="6976147" cy="2739211"/>
          </a:xfrm>
          <a:prstGeom prst="rect">
            <a:avLst/>
          </a:prstGeom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«Его имя носит наша школа»</a:t>
            </a:r>
          </a:p>
          <a:p>
            <a:pPr algn="ctr"/>
            <a:r>
              <a:rPr lang="ru-RU" sz="3200" b="1" i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Герой Советского Союза</a:t>
            </a:r>
          </a:p>
          <a:p>
            <a:pPr algn="ctr"/>
            <a:r>
              <a:rPr lang="ru-RU" sz="3200" b="1" i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Ревякин Василий Дмитриевич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96136" y="6033812"/>
            <a:ext cx="2533927" cy="461665"/>
          </a:xfrm>
          <a:prstGeom prst="rect">
            <a:avLst/>
          </a:prstGeom>
          <a:solidFill>
            <a:srgbClr val="FFFFDD">
              <a:alpha val="43137"/>
            </a:srgbClr>
          </a:solidFill>
          <a:effectLst>
            <a:softEdge rad="317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 b="1" i="1">
                <a:solidFill>
                  <a:srgbClr val="002060"/>
                </a:solidFill>
              </a:defRPr>
            </a:lvl1pPr>
          </a:lstStyle>
          <a:p>
            <a:endParaRPr lang="ru-RU" sz="1200" dirty="0" smtClean="0">
              <a:solidFill>
                <a:schemeClr val="tx1"/>
              </a:solidFill>
            </a:endParaRPr>
          </a:p>
          <a:p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246027"/>
            <a:ext cx="2456901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052737"/>
            <a:ext cx="4680520" cy="4968551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/>
              <a:t>6 </a:t>
            </a:r>
            <a:r>
              <a:rPr lang="ru-RU" sz="2000" dirty="0"/>
              <a:t>июня 1942 года, в дни обороны Севастополя, Василий </a:t>
            </a:r>
            <a:r>
              <a:rPr lang="ru-RU" sz="2000" dirty="0" smtClean="0"/>
              <a:t>Ревякин </a:t>
            </a:r>
            <a:r>
              <a:rPr lang="ru-RU" sz="2000" dirty="0"/>
              <a:t>с отрядом </a:t>
            </a:r>
            <a:r>
              <a:rPr lang="ru-RU" sz="2000" dirty="0" smtClean="0"/>
              <a:t>прикрытия, </a:t>
            </a:r>
            <a:r>
              <a:rPr lang="ru-RU" sz="2000" dirty="0"/>
              <a:t>обеспечивая эвакуацию войск и гражданского населения, попал в плен. </a:t>
            </a:r>
            <a:endParaRPr lang="ru-RU" sz="2000" dirty="0" smtClean="0"/>
          </a:p>
          <a:p>
            <a:endParaRPr lang="ru-RU" sz="2000" dirty="0" smtClean="0"/>
          </a:p>
          <a:p>
            <a:r>
              <a:rPr lang="ru-RU" sz="2000" dirty="0" smtClean="0"/>
              <a:t> </a:t>
            </a:r>
            <a:r>
              <a:rPr lang="ru-RU" sz="2000" dirty="0"/>
              <a:t>Но ему удалось бежать, когда фашисты вели колонну военнопленных по Лабораторному шоссе. </a:t>
            </a:r>
            <a:endParaRPr lang="ru-RU" sz="2000" dirty="0" smtClean="0"/>
          </a:p>
          <a:p>
            <a:endParaRPr lang="ru-RU" sz="2000" dirty="0" smtClean="0"/>
          </a:p>
          <a:p>
            <a:r>
              <a:rPr lang="ru-RU" sz="2000" dirty="0" smtClean="0"/>
              <a:t>Его </a:t>
            </a:r>
            <a:r>
              <a:rPr lang="ru-RU" sz="2000" dirty="0"/>
              <a:t>спрятала в своём доме 17-летняя девушка по имени Лида Нефёдова. Она стала его боевым другом и женой, разделив с ним до конца всю опасность подпольной борьбы.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898" y="4509120"/>
            <a:ext cx="2174934" cy="7200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975" y="1078700"/>
            <a:ext cx="2464780" cy="3286374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3050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E:\Мамо\История Самойловки\Кружок краеведения 2015-2016 уч.г\проект о Ревякине В.Д\Севастополь музей В.Д. Ревякина\IMG_37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383" y="109395"/>
            <a:ext cx="4176464" cy="3132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E:\Мамо\История Самойловки\Кружок краеведения 2015-2016 уч.г\проект о Ревякине В.Д\Севастополь музей В.Д. Ревякина\DSC088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" t="11536" r="5535" b="14439"/>
          <a:stretch/>
        </p:blipFill>
        <p:spPr bwMode="auto">
          <a:xfrm>
            <a:off x="251519" y="2996952"/>
            <a:ext cx="822692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проект о Ревякине В.Д\Севастополь музей В.Д. Ревякина\IMG_373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0" t="10716" r="12128" b="18693"/>
          <a:stretch/>
        </p:blipFill>
        <p:spPr bwMode="auto">
          <a:xfrm rot="5400000">
            <a:off x="342366" y="1195523"/>
            <a:ext cx="2070623" cy="153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 dirty="0"/>
          </a:p>
        </p:txBody>
      </p:sp>
      <p:pic>
        <p:nvPicPr>
          <p:cNvPr id="4098" name="Picture 2" descr="E:\Мамо\История Самойловки\Кружок краеведения 2015-2016 уч.г\проект о Ревякине В.Д\Севастополь музей В.Д. Ревякина\DSC0884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2" t="10220" r="26735" b="6913"/>
          <a:stretch/>
        </p:blipFill>
        <p:spPr bwMode="auto">
          <a:xfrm>
            <a:off x="6444208" y="109395"/>
            <a:ext cx="2435347" cy="332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12025" y="515602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доме №46 по Лабораторному шоссе в Севастополе, где они жили, теперь находится музей. 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70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muzei_podpolschikov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3697" y="980728"/>
            <a:ext cx="4913628" cy="2763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53697" y="4290236"/>
            <a:ext cx="54330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3844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оставления Севастополя войсками Красной армии, в городе оставались разобщенные группы тех, кто не смог эвакуироваться. Среди таких был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Ревякин. </a:t>
            </a:r>
          </a:p>
          <a:p>
            <a:pPr indent="273844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приложил все усилия, чтобы создать в городе организованное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подпольную организацию, которая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объединила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всех в борьбе с оккупационными властями.</a:t>
            </a:r>
          </a:p>
        </p:txBody>
      </p:sp>
      <p:pic>
        <p:nvPicPr>
          <p:cNvPr id="7" name="Рисунок 6" descr="1302883019_revyakin-v-d-1918-194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692696"/>
            <a:ext cx="2694379" cy="3632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2051720" y="111970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ПОДПОЛЬНАЯ РАБОТА</a:t>
            </a:r>
            <a:endParaRPr lang="ru-RU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6611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7577" y="404664"/>
            <a:ext cx="4087344" cy="600953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64163" y="3573016"/>
            <a:ext cx="4572000" cy="2585323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r>
              <a:rPr lang="ru-RU" spc="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марте 1943 года в Севастополе Василием Ревякиным была создана Коммунистическая подпольная организация в тылу у немцев (КПОВТН). </a:t>
            </a:r>
            <a:endParaRPr lang="ru-RU" spc="1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pc="1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Летом </a:t>
            </a:r>
            <a:r>
              <a:rPr lang="ru-RU" spc="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осенью 1943 года эта группа стала объединяющим центром разрозненных патриотических групп под руководством Орловского. «Орловский», «Саша» - подпольные клички В.Д.Ревякина.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963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7112-1024x76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25" y="3429000"/>
            <a:ext cx="3708230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0_76f18_4c9ba1f8_ori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655" y="717667"/>
            <a:ext cx="4539906" cy="2711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3" descr="0_76f1b_3c26b493_orig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00050" y="717667"/>
            <a:ext cx="3739902" cy="2636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586942" y="3789040"/>
            <a:ext cx="40998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3844"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несколько месяцев 23-летнему Ревякину и 17-летней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Лидии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Нефедовой удалось переоборудовать свой дом в штаб подпольщиков. Под полом кухни располагалась типография, где печатались агитационные листовки и был налажен выпуск газеты «За Родину». Это были единственные источники информации о том, что происходит на «большой земле», как развивается ситуация на фронте. </a:t>
            </a:r>
          </a:p>
        </p:txBody>
      </p:sp>
    </p:spTree>
    <p:extLst>
      <p:ext uri="{BB962C8B-B14F-4D97-AF65-F5344CB8AC3E}">
        <p14:creationId xmlns:p14="http://schemas.microsoft.com/office/powerpoint/2010/main" val="3180096309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  L 0.25 0.33295  E" pathEditMode="relative" ptsTypes="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xit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33 -0.02774 L -0.23333 0.2941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00" y="161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-0.33295  E" pathEditMode="relative" ptsTypes="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88269"/>
            <a:ext cx="4956175" cy="6737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 descr="E:\Мамо\История Самойловки\Кружок краеведения 2015-2016 уч.г\проект о Ревякине В.Д\Севастополь музей В.Д. Ревякина\DSC0881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0" t="6432" r="26388" b="3244"/>
          <a:stretch/>
        </p:blipFill>
        <p:spPr bwMode="auto">
          <a:xfrm rot="5400000">
            <a:off x="-684637" y="1794881"/>
            <a:ext cx="5220131" cy="376460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7581" y="6237312"/>
            <a:ext cx="3373872" cy="523220"/>
          </a:xfrm>
          <a:prstGeom prst="rect">
            <a:avLst/>
          </a:prstGeom>
          <a:solidFill>
            <a:srgbClr val="000000">
              <a:alpha val="34902"/>
            </a:srgbClr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Первая политическая листовка КПОВТН 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«Воззвание к трудящимся Севастополя»</a:t>
            </a:r>
            <a:endParaRPr lang="ru-RU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63688" y="188640"/>
            <a:ext cx="2489631" cy="52322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  <a:sp3d extrusionH="57150">
              <a:bevelT w="38100" h="38100"/>
            </a:sp3d>
          </a:bodyPr>
          <a:lstStyle/>
          <a:p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мая 1943 г. начали издавать </a:t>
            </a: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газету «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Родину». 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179512" y="1844824"/>
            <a:ext cx="3096344" cy="720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64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900" y="332656"/>
            <a:ext cx="7334572" cy="2867744"/>
          </a:xfrm>
        </p:spPr>
        <p:txBody>
          <a:bodyPr>
            <a:noAutofit/>
          </a:bodyPr>
          <a:lstStyle/>
          <a:p>
            <a:pPr algn="l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Организация, созданная Ревякиным называлась «Коммунистическая подпольная организация в тылу немцев» (КПОВТН).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деятельности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ревякинцев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организация подрывов транспортных грузовых составов;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организация побегов заключенных из немецких лагерей;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подпольное издание газеты и информационных листовок;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работа по подготовке «всеобщего вооруженного восстания».</a:t>
            </a:r>
          </a:p>
        </p:txBody>
      </p:sp>
      <p:pic>
        <p:nvPicPr>
          <p:cNvPr id="4" name="Рисунок 3" descr="13067_origin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2924944"/>
            <a:ext cx="5067604" cy="3800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79512" y="5589240"/>
            <a:ext cx="2286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/>
              <a:t>Текст клятвы, которую давали вступающие в </a:t>
            </a:r>
            <a:r>
              <a:rPr lang="ru-RU" sz="1500" b="1" dirty="0" smtClean="0"/>
              <a:t>КПОВТН</a:t>
            </a:r>
            <a:endParaRPr lang="ru-RU" sz="1500" b="1" dirty="0"/>
          </a:p>
        </p:txBody>
      </p:sp>
    </p:spTree>
    <p:extLst>
      <p:ext uri="{BB962C8B-B14F-4D97-AF65-F5344CB8AC3E}">
        <p14:creationId xmlns:p14="http://schemas.microsoft.com/office/powerpoint/2010/main" val="352725443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329" y="116632"/>
            <a:ext cx="5705116" cy="345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http://weapons-of-war.ucoz.ru/_ph/9/489036262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01181"/>
            <a:ext cx="4909615" cy="35223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665466"/>
            <a:ext cx="2017120" cy="290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86068" y="908720"/>
            <a:ext cx="2590261" cy="2585323"/>
          </a:xfrm>
          <a:prstGeom prst="rect">
            <a:avLst/>
          </a:prstGeom>
          <a:solidFill>
            <a:srgbClr val="D9D9D9">
              <a:alpha val="54118"/>
            </a:srgbClr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Фашисты, обозлённые </a:t>
            </a:r>
            <a:endParaRPr lang="ru-RU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смелостью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дерзостью </a:t>
            </a:r>
            <a:endParaRPr lang="ru-RU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подпольщиков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бросили </a:t>
            </a:r>
            <a:endParaRPr lang="ru-RU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поиск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тайной типографии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весь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сыскной аппарат: 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немецкую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румынскую </a:t>
            </a:r>
            <a:endParaRPr lang="ru-RU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жандармерию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русских </a:t>
            </a:r>
            <a:endParaRPr lang="ru-RU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полицаев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агентов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СД…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746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5505475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14 марта 1944 года в 2 часа ночи </a:t>
            </a:r>
            <a:r>
              <a:rPr lang="ru-RU" dirty="0" smtClean="0"/>
              <a:t>по доносу предателя Василия </a:t>
            </a:r>
            <a:r>
              <a:rPr lang="ru-RU" dirty="0"/>
              <a:t>арестовали. Через три дня забрали и Лиду. На момент ареста она переживала последние дни до рождения ребёнка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 </a:t>
            </a:r>
          </a:p>
          <a:p>
            <a:r>
              <a:rPr lang="ru-RU" dirty="0" smtClean="0"/>
              <a:t>С </a:t>
            </a:r>
            <a:r>
              <a:rPr lang="ru-RU" dirty="0"/>
              <a:t>помощью предателя фашистам удалось арестовать около </a:t>
            </a:r>
            <a:r>
              <a:rPr lang="ru-RU" dirty="0" smtClean="0"/>
              <a:t>30 </a:t>
            </a:r>
            <a:r>
              <a:rPr lang="ru-RU" dirty="0"/>
              <a:t>подпольщиков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 </a:t>
            </a:r>
          </a:p>
          <a:p>
            <a:r>
              <a:rPr lang="ru-RU" dirty="0" smtClean="0"/>
              <a:t>14 </a:t>
            </a:r>
            <a:r>
              <a:rPr lang="ru-RU" dirty="0"/>
              <a:t>апреля 1944 г., когда </a:t>
            </a:r>
            <a:r>
              <a:rPr lang="ru-RU" dirty="0" err="1"/>
              <a:t>севастопольцы</a:t>
            </a:r>
            <a:r>
              <a:rPr lang="ru-RU" dirty="0"/>
              <a:t> услышали канонаду советских орудий, </a:t>
            </a:r>
            <a:r>
              <a:rPr lang="ru-RU" dirty="0" smtClean="0"/>
              <a:t>арестованные подпольщики  </a:t>
            </a:r>
            <a:r>
              <a:rPr lang="ru-RU" dirty="0"/>
              <a:t>спешно были расстреляны у противотанкового рва на Балаклавском </a:t>
            </a:r>
            <a:r>
              <a:rPr lang="ru-RU" dirty="0" smtClean="0"/>
              <a:t>шоссе.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97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024" y="4869487"/>
            <a:ext cx="8208775" cy="1988513"/>
          </a:xfrm>
        </p:spPr>
        <p:txBody>
          <a:bodyPr>
            <a:normAutofit/>
          </a:bodyPr>
          <a:lstStyle/>
          <a:p>
            <a:r>
              <a:rPr lang="ru-RU" sz="2200" dirty="0"/>
              <a:t>28 мая 1944 г. жители города и моряки-черноморцы перенесли останки патриотов  и перезахоронили их в братской могиле на кладбище Коммунаров. </a:t>
            </a:r>
            <a:endParaRPr lang="ru-RU" sz="2200" dirty="0" smtClean="0"/>
          </a:p>
          <a:p>
            <a:r>
              <a:rPr lang="ru-RU" sz="2200" dirty="0" smtClean="0"/>
              <a:t>В </a:t>
            </a:r>
            <a:r>
              <a:rPr lang="ru-RU" sz="2200" dirty="0"/>
              <a:t>1963 г. на ней был установлен   памятник «Борцам подполья</a:t>
            </a:r>
            <a:r>
              <a:rPr lang="ru-RU" sz="2200" dirty="0" smtClean="0"/>
              <a:t>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043" y="138852"/>
            <a:ext cx="6480720" cy="434275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063555"/>
            <a:ext cx="2376264" cy="356037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5148064" y="3980777"/>
            <a:ext cx="425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Памятник «Борцам подполья» на кладбище Коммунаров, г. Севастополь.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3915352"/>
            <a:ext cx="24482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Имена героев-подпольщиков на памятнике «Борцам подполья»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478024" y="1988840"/>
            <a:ext cx="12856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537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 fontScale="92500" lnSpcReduction="10000"/>
          </a:bodyPr>
          <a:lstStyle/>
          <a:p>
            <a:r>
              <a:rPr lang="ru-RU" b="1" u="sng" dirty="0" smtClean="0"/>
              <a:t>Цель: </a:t>
            </a:r>
            <a:r>
              <a:rPr lang="ru-RU" dirty="0" smtClean="0"/>
              <a:t>изучить </a:t>
            </a:r>
            <a:r>
              <a:rPr lang="ru-RU" dirty="0"/>
              <a:t>жизнь и подвиг Героя Советского Союза Василия Дмитриевича Ревякина, его роль в организации  подпольной работы в оккупированном Севастополе</a:t>
            </a:r>
            <a:r>
              <a:rPr lang="ru-RU" dirty="0" smtClean="0"/>
              <a:t>.</a:t>
            </a:r>
          </a:p>
          <a:p>
            <a:r>
              <a:rPr lang="ru-RU" b="1" u="sng" dirty="0" smtClean="0"/>
              <a:t>Задачи:</a:t>
            </a:r>
            <a:endParaRPr lang="ru-RU" b="1" u="sng" dirty="0"/>
          </a:p>
          <a:p>
            <a:r>
              <a:rPr lang="ru-RU" dirty="0" smtClean="0"/>
              <a:t>1. Узнать </a:t>
            </a:r>
            <a:r>
              <a:rPr lang="ru-RU" dirty="0"/>
              <a:t>о подвиге, благодаря которому </a:t>
            </a:r>
            <a:r>
              <a:rPr lang="ru-RU" dirty="0" err="1"/>
              <a:t>В.Д.Ревякин</a:t>
            </a:r>
            <a:r>
              <a:rPr lang="ru-RU" dirty="0"/>
              <a:t> удостоился высокого звания Героя Советского Союза.</a:t>
            </a:r>
          </a:p>
          <a:p>
            <a:r>
              <a:rPr lang="ru-RU" dirty="0" smtClean="0"/>
              <a:t>2 . </a:t>
            </a:r>
            <a:r>
              <a:rPr lang="ru-RU" dirty="0"/>
              <a:t>Собрать материал о герое для школьного музея и для работы по патриотическому воспитанию в школе.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737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1244" y="327786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ГЕРОЙ СОВЕТСКОГО СОЮЗА</a:t>
            </a:r>
            <a:endParaRPr lang="ru-RU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08520" y="3270994"/>
            <a:ext cx="4114800" cy="2985195"/>
          </a:xfrm>
        </p:spPr>
        <p:txBody>
          <a:bodyPr>
            <a:normAutofit fontScale="40000" lnSpcReduction="20000"/>
          </a:bodyPr>
          <a:lstStyle/>
          <a:p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Звание Героя Советского Союза Василию Дмитриевичу Ревякину присвоено посмертно 8 мая 1965 года за создание и руководство подпольной партийной организацией в Севастополе в годы Великой Отечественной войны, за выдающиеся заслуги, мужество и отвагу, проявленные в борьбе с немецко-фашистскими захватчиками.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8426" y="2364843"/>
            <a:ext cx="4989098" cy="3744416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1244493"/>
            <a:ext cx="1551366" cy="2068488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6876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ПАМЯТЬ О ГЕРОЯХ</a:t>
            </a:r>
            <a:endParaRPr lang="ru-RU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244" y="1484784"/>
            <a:ext cx="3178696" cy="2404864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В 1967 году в Севастополе в доме № 46 по ул. Ревякина (бывшее Лабораторное шоссе)  был открыт Дом-музей севастопольских подпольщиков, экспозиция которого  посвящена памяти борцов подполья.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835" y="1484784"/>
            <a:ext cx="5767165" cy="3543679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3956794"/>
            <a:ext cx="2457184" cy="2764331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1949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7240" y="43975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«ЕГО ИМЯ НОСИТ НАША ШКОЛА»</a:t>
            </a:r>
            <a:endParaRPr lang="ru-RU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4474840" cy="4525963"/>
          </a:xfrm>
        </p:spPr>
        <p:txBody>
          <a:bodyPr>
            <a:normAutofit fontScale="85000" lnSpcReduction="20000"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Нашей школе №2 имя  Героя Советского Союза Василия Дмитриевича Ревякина было присвоено в 2015 году. 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Улица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которой находится наша школа, тоже носит его имя.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1916832"/>
            <a:ext cx="3744483" cy="323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5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838" y="551446"/>
            <a:ext cx="7308609" cy="550545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27" y="4825258"/>
            <a:ext cx="3445170" cy="1613056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296" y="634967"/>
            <a:ext cx="1280229" cy="163460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2781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58376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Конверт с оригинальной маркой, посвящённый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100-летию со дня рождения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В.Д</a:t>
            </a:r>
            <a:r>
              <a:rPr lang="ru-RU" sz="1800" b="1" dirty="0"/>
              <a:t>.</a:t>
            </a:r>
            <a:r>
              <a:rPr lang="ru-RU" sz="1800" b="1" dirty="0" smtClean="0"/>
              <a:t>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Ревякина, руководителя Севастопольской подпольной организации.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Выпущен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мая 2018 года.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318" y="692696"/>
            <a:ext cx="7594482" cy="395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79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3717032"/>
            <a:ext cx="7620660" cy="2719052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598" y="404978"/>
            <a:ext cx="2377646" cy="310922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0598" y="2109765"/>
            <a:ext cx="792088" cy="103228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77773" y="69331"/>
            <a:ext cx="4572000" cy="378052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540385" algn="just" fontAlgn="base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Мы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должны помнить о тех, кто сражался за наше будущее на фронте, кто работал в тылу, приближая победу, выстоявших в то тяжелое время и подаривших нам жизнь. Присвоить улице или школе имя человека – это залог того, что оно останется в наших сердцах на века.</a:t>
            </a:r>
            <a:endParaRPr lang="ru-RU" sz="16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20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484784"/>
            <a:ext cx="8410852" cy="381642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45040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47864" y="5517232"/>
            <a:ext cx="2533927" cy="276999"/>
          </a:xfrm>
          <a:prstGeom prst="rect">
            <a:avLst/>
          </a:prstGeom>
          <a:solidFill>
            <a:srgbClr val="FFFFDD">
              <a:alpha val="43137"/>
            </a:srgbClr>
          </a:solidFill>
          <a:effectLst>
            <a:softEdge rad="317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 b="1" i="1">
                <a:solidFill>
                  <a:srgbClr val="002060"/>
                </a:solidFill>
              </a:defRPr>
            </a:lvl1pPr>
          </a:lstStyle>
          <a:p>
            <a:endParaRPr lang="ru-RU" sz="1200" dirty="0" smtClean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1412776"/>
            <a:ext cx="631844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Интернет-ресурсы</a:t>
            </a:r>
          </a:p>
          <a:p>
            <a:pPr algn="ctr"/>
            <a:endParaRPr lang="ru-RU" dirty="0"/>
          </a:p>
          <a:p>
            <a:pPr marL="342900" lvl="0" indent="-342900">
              <a:buAutoNum type="arabicPeriod"/>
            </a:pPr>
            <a:r>
              <a:rPr lang="ru-RU" dirty="0" smtClean="0">
                <a:hlinkClick r:id="rId2"/>
              </a:rPr>
              <a:t>http</a:t>
            </a:r>
            <a:r>
              <a:rPr lang="ru-RU" dirty="0">
                <a:hlinkClick r:id="rId2"/>
              </a:rPr>
              <a:t>://</a:t>
            </a:r>
            <a:r>
              <a:rPr lang="ru-RU" dirty="0" smtClean="0">
                <a:hlinkClick r:id="rId2"/>
              </a:rPr>
              <a:t>www.sev-museum-panorama.com/ru/index.html</a:t>
            </a:r>
            <a:endParaRPr lang="ru-RU" dirty="0" smtClean="0"/>
          </a:p>
          <a:p>
            <a:pPr marL="342900" lvl="0" indent="-342900">
              <a:buAutoNum type="arabicPeriod"/>
            </a:pPr>
            <a:endParaRPr lang="ru-RU" dirty="0" smtClean="0"/>
          </a:p>
          <a:p>
            <a:pPr marL="342900" lvl="0" indent="-342900">
              <a:buAutoNum type="arabicPeriod" startAt="2"/>
            </a:pPr>
            <a:r>
              <a:rPr lang="ru-RU" dirty="0" smtClean="0">
                <a:hlinkClick r:id="rId3"/>
              </a:rPr>
              <a:t>http</a:t>
            </a:r>
            <a:r>
              <a:rPr lang="ru-RU" dirty="0">
                <a:hlinkClick r:id="rId3"/>
              </a:rPr>
              <a:t>://</a:t>
            </a:r>
            <a:r>
              <a:rPr lang="ru-RU" dirty="0" smtClean="0">
                <a:hlinkClick r:id="rId3"/>
              </a:rPr>
              <a:t>www.memory-book.com.ua/</a:t>
            </a:r>
            <a:endParaRPr lang="ru-RU" dirty="0" smtClean="0"/>
          </a:p>
          <a:p>
            <a:pPr marL="342900" lvl="0" indent="-342900">
              <a:buAutoNum type="arabicPeriod" startAt="2"/>
            </a:pPr>
            <a:endParaRPr lang="ru-RU" dirty="0" smtClean="0"/>
          </a:p>
          <a:p>
            <a:pPr marL="342900" indent="-342900">
              <a:buFontTx/>
              <a:buAutoNum type="arabicPeriod" startAt="2"/>
            </a:pPr>
            <a:r>
              <a:rPr lang="ru-RU" dirty="0">
                <a:latin typeface="Times New Roman" pitchFamily="18" charset="0"/>
                <a:cs typeface="Times New Roman" pitchFamily="18" charset="0"/>
                <a:hlinkClick r:id="rId4"/>
              </a:rPr>
              <a:t>Н.Ф. Задорожная Путеводитель Дом – музей севастопольских подпольщиков 1942 – 1944 </a:t>
            </a:r>
            <a:r>
              <a:rPr lang="ru-RU" dirty="0" err="1">
                <a:latin typeface="Times New Roman" pitchFamily="18" charset="0"/>
                <a:cs typeface="Times New Roman" pitchFamily="18" charset="0"/>
                <a:hlinkClick r:id="rId4"/>
              </a:rPr>
              <a:t>г.г.ООО»Фирма</a:t>
            </a:r>
            <a:r>
              <a:rPr lang="ru-RU" dirty="0">
                <a:latin typeface="Times New Roman" pitchFamily="18" charset="0"/>
                <a:cs typeface="Times New Roman" pitchFamily="18" charset="0"/>
                <a:hlinkClick r:id="rId4"/>
              </a:rPr>
              <a:t> «</a:t>
            </a:r>
            <a:r>
              <a:rPr lang="ru-RU" dirty="0" err="1">
                <a:latin typeface="Times New Roman" pitchFamily="18" charset="0"/>
                <a:cs typeface="Times New Roman" pitchFamily="18" charset="0"/>
                <a:hlinkClick r:id="rId4"/>
              </a:rPr>
              <a:t>Салта</a:t>
            </a:r>
            <a:r>
              <a:rPr lang="ru-RU" dirty="0">
                <a:latin typeface="Times New Roman" pitchFamily="18" charset="0"/>
                <a:cs typeface="Times New Roman" pitchFamily="18" charset="0"/>
                <a:hlinkClick r:id="rId4"/>
              </a:rPr>
              <a:t>» ЛТД  г. </a:t>
            </a:r>
            <a:r>
              <a:rPr lang="ru-RU" smtClean="0">
                <a:latin typeface="Times New Roman" pitchFamily="18" charset="0"/>
                <a:cs typeface="Times New Roman" pitchFamily="18" charset="0"/>
                <a:hlinkClick r:id="rId4"/>
              </a:rPr>
              <a:t>Симферополь.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AutoNum type="arabicPeriod" startAt="2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AutoNum type="arabicPeriod" startAt="2"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://otherreferats.allbest.ru/history/00053625_0.html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endParaRPr lang="ru-RU" dirty="0">
              <a:latin typeface="Times New Roman" pitchFamily="18" charset="0"/>
              <a:cs typeface="Times New Roman" pitchFamily="18" charset="0"/>
              <a:hlinkClick r:id="rId4"/>
            </a:endParaRPr>
          </a:p>
          <a:p>
            <a:pPr marL="342900" lvl="0" indent="-342900">
              <a:buAutoNum type="arabicPeriod" startAt="2"/>
            </a:pPr>
            <a:endParaRPr lang="ru-RU" dirty="0" smtClean="0"/>
          </a:p>
          <a:p>
            <a:pPr lvl="0"/>
            <a:endParaRPr lang="ru-RU" dirty="0" smtClean="0"/>
          </a:p>
          <a:p>
            <a:pPr lvl="0"/>
            <a:endParaRPr lang="ru-RU" dirty="0">
              <a:latin typeface="Times New Roman" pitchFamily="18" charset="0"/>
              <a:cs typeface="Times New Roman" pitchFamily="18" charset="0"/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252004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57375" y="4941168"/>
            <a:ext cx="4083307" cy="830997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n>
                  <a:solidFill>
                    <a:srgbClr val="003366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Ревякин</a:t>
            </a:r>
          </a:p>
          <a:p>
            <a:pPr algn="ctr"/>
            <a:r>
              <a:rPr lang="ru-RU" sz="1600" dirty="0">
                <a:ln>
                  <a:solidFill>
                    <a:srgbClr val="003366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Василий Дмитриевич</a:t>
            </a:r>
          </a:p>
          <a:p>
            <a:pPr algn="ctr"/>
            <a:r>
              <a:rPr lang="ru-RU" sz="1600" dirty="0">
                <a:ln>
                  <a:solidFill>
                    <a:srgbClr val="003366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26.04.1918 – 14.04.1944</a:t>
            </a:r>
          </a:p>
        </p:txBody>
      </p:sp>
      <p:pic>
        <p:nvPicPr>
          <p:cNvPr id="3079" name="Picture 7" descr="image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90" t="27612" r="6993" b="3013"/>
          <a:stretch/>
        </p:blipFill>
        <p:spPr bwMode="auto">
          <a:xfrm>
            <a:off x="5220072" y="197940"/>
            <a:ext cx="3357915" cy="4559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16632"/>
            <a:ext cx="4876190" cy="19142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9632" y="2204864"/>
            <a:ext cx="2620063" cy="3406080"/>
          </a:xfrm>
          <a:prstGeom prst="rect">
            <a:avLst/>
          </a:prstGeom>
        </p:spPr>
      </p:pic>
      <p:pic>
        <p:nvPicPr>
          <p:cNvPr id="6" name="От Героев Былых Времен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9552" y="59243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5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" t="7039" r="4739" b="10910"/>
          <a:stretch/>
        </p:blipFill>
        <p:spPr bwMode="auto">
          <a:xfrm>
            <a:off x="107504" y="1124744"/>
            <a:ext cx="4199828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25497" y="4509120"/>
            <a:ext cx="2563842" cy="923330"/>
          </a:xfrm>
          <a:prstGeom prst="rect">
            <a:avLst/>
          </a:prstGeom>
          <a:gradFill>
            <a:gsLst>
              <a:gs pos="3000">
                <a:srgbClr val="C4BD97">
                  <a:shade val="30000"/>
                  <a:satMod val="115000"/>
                  <a:alpha val="98000"/>
                  <a:lumMod val="95000"/>
                </a:srgbClr>
              </a:gs>
              <a:gs pos="33000">
                <a:schemeClr val="bg2">
                  <a:lumMod val="52000"/>
                </a:schemeClr>
              </a:gs>
              <a:gs pos="100000">
                <a:srgbClr val="C4BD97">
                  <a:shade val="100000"/>
                  <a:satMod val="115000"/>
                </a:srgbClr>
              </a:gs>
            </a:gsLst>
            <a:lin ang="2700000" scaled="1"/>
          </a:gradFill>
          <a:effectLst>
            <a:glow rad="101600">
              <a:schemeClr val="bg2">
                <a:lumMod val="50000"/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lvl="0"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Дом</a:t>
            </a:r>
            <a:r>
              <a: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в селе </a:t>
            </a: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Николаевке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lvl="0"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где прошло детство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отрочество Василия.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99992" y="908720"/>
            <a:ext cx="4572000" cy="383181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540385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Родился Василий Ревякин  26 апреля 1918 года в селе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Данилкино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Саратовской области. Мальчику было полтора года, когда умерла его мама. Спустя некоторое время отец Василия женился во второй раз и вся семья переехала в село Николаевку Самойловского района. Мария Петровна растила Василия как своего собственного сына. 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3728" y="260648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ДЕТСТВО</a:t>
            </a:r>
            <a:endParaRPr lang="ru-RU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28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5445224"/>
            <a:ext cx="3115326" cy="609653"/>
          </a:xfrm>
          <a:prstGeom prst="rect">
            <a:avLst/>
          </a:prstGeom>
        </p:spPr>
      </p:pic>
      <p:pic>
        <p:nvPicPr>
          <p:cNvPr id="4" name="Picture 3" descr="image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09" t="12368" r="16428"/>
          <a:stretch/>
        </p:blipFill>
        <p:spPr bwMode="auto">
          <a:xfrm>
            <a:off x="4230942" y="274638"/>
            <a:ext cx="4248472" cy="6072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Блок-схема: узел 4"/>
          <p:cNvSpPr/>
          <p:nvPr/>
        </p:nvSpPr>
        <p:spPr>
          <a:xfrm>
            <a:off x="4355976" y="548680"/>
            <a:ext cx="1080120" cy="1241653"/>
          </a:xfrm>
          <a:prstGeom prst="flowChartConnector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70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Мамо\История Самойловки\Кружок краеведения 2015-2016 уч.г\проект о Ревякине В.Д\Севастополь музей В.Д. Ревякина\DSC088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r="10412" b="49817"/>
          <a:stretch/>
        </p:blipFill>
        <p:spPr bwMode="auto">
          <a:xfrm>
            <a:off x="107504" y="116632"/>
            <a:ext cx="8280920" cy="3659066"/>
          </a:xfrm>
          <a:prstGeom prst="rect">
            <a:avLst/>
          </a:prstGeom>
          <a:noFill/>
          <a:effectLst>
            <a:softEdge rad="1270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Мамо\История Самойловки\Кружок краеведения 2015-2016 уч.г\проект о Ревякине В.Д\Севастополь музей В.Д. Ревякина\DSC088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2" t="56092" r="12142" b="10193"/>
          <a:stretch/>
        </p:blipFill>
        <p:spPr bwMode="auto">
          <a:xfrm>
            <a:off x="3849731" y="1213398"/>
            <a:ext cx="5216024" cy="185556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3933056"/>
            <a:ext cx="81339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Окончив </a:t>
            </a:r>
            <a:r>
              <a:rPr lang="ru-RU" sz="2400" dirty="0"/>
              <a:t>7 классов, Василий уезжает в Балашов . </a:t>
            </a:r>
            <a:r>
              <a:rPr lang="ru-RU" sz="2400" dirty="0" smtClean="0"/>
              <a:t>В </a:t>
            </a:r>
            <a:r>
              <a:rPr lang="ru-RU" sz="2400" dirty="0"/>
              <a:t>1935 - 1937 году учился в школе № 1 (ныне гимназия имени Ю.А. </a:t>
            </a:r>
            <a:r>
              <a:rPr lang="ru-RU" sz="2400" dirty="0" err="1"/>
              <a:t>Гарнаева</a:t>
            </a:r>
            <a:r>
              <a:rPr lang="ru-RU" sz="2400" dirty="0"/>
              <a:t>), где окончил девять </a:t>
            </a:r>
            <a:r>
              <a:rPr lang="ru-RU" sz="2400" dirty="0" smtClean="0"/>
              <a:t>классов. Затем </a:t>
            </a:r>
            <a:r>
              <a:rPr lang="ru-RU" sz="2400" dirty="0"/>
              <a:t>на три года его родным домом становится </a:t>
            </a:r>
            <a:r>
              <a:rPr lang="ru-RU" sz="2400" dirty="0" err="1"/>
              <a:t>Балашовский</a:t>
            </a:r>
            <a:r>
              <a:rPr lang="ru-RU" sz="2400" dirty="0"/>
              <a:t> учительский институт. В 1940 году он  получил аттестат учителя химии и биологии. </a:t>
            </a:r>
          </a:p>
        </p:txBody>
      </p:sp>
    </p:spTree>
    <p:extLst>
      <p:ext uri="{BB962C8B-B14F-4D97-AF65-F5344CB8AC3E}">
        <p14:creationId xmlns:p14="http://schemas.microsoft.com/office/powerpoint/2010/main" val="345795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/>
              <a:t>22 июня 1941 </a:t>
            </a:r>
            <a:r>
              <a:rPr lang="ru-RU" sz="4000" b="1" dirty="0" smtClean="0"/>
              <a:t>года началась </a:t>
            </a:r>
            <a:r>
              <a:rPr lang="ru-RU" sz="4000" b="1" dirty="0"/>
              <a:t>Великая Отечественная </a:t>
            </a:r>
            <a:r>
              <a:rPr lang="ru-RU" sz="4000" b="1" dirty="0" smtClean="0"/>
              <a:t>война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77" y="1685798"/>
            <a:ext cx="8572500" cy="5105400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535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075240" cy="5289451"/>
          </a:xfrm>
        </p:spPr>
        <p:txBody>
          <a:bodyPr>
            <a:normAutofit lnSpcReduction="10000"/>
          </a:bodyPr>
          <a:lstStyle/>
          <a:p>
            <a:r>
              <a:rPr lang="ru-RU" sz="2800" dirty="0"/>
              <a:t>Войну встретил в составе 265-го корпусного артиллерийского полка Приморской армии. Воевал в Бессарабии, защищал Одессу, Севастополь. </a:t>
            </a:r>
            <a:endParaRPr lang="ru-RU" sz="2800" dirty="0" smtClean="0"/>
          </a:p>
          <a:p>
            <a:endParaRPr lang="ru-RU" sz="2800" dirty="0" smtClean="0"/>
          </a:p>
          <a:p>
            <a:r>
              <a:rPr lang="ru-RU" sz="2800" dirty="0" smtClean="0"/>
              <a:t>В </a:t>
            </a:r>
            <a:r>
              <a:rPr lang="ru-RU" sz="2800" dirty="0"/>
              <a:t>период обороны Севастополя 265-й артполк переименован в 18-й гвардейский, а Василий Ревякин стал гвардии старшиной. </a:t>
            </a:r>
            <a:endParaRPr lang="ru-RU" sz="2800" dirty="0" smtClean="0"/>
          </a:p>
          <a:p>
            <a:endParaRPr lang="ru-RU" sz="2800" dirty="0" smtClean="0"/>
          </a:p>
          <a:p>
            <a:r>
              <a:rPr lang="ru-RU" sz="2800" dirty="0" smtClean="0"/>
              <a:t>В </a:t>
            </a:r>
            <a:r>
              <a:rPr lang="ru-RU" sz="2800" dirty="0"/>
              <a:t>октябре 1941 года семья Ревякиных получила письмо за подписью командира 18-го артполка майора Н.В. </a:t>
            </a:r>
            <a:r>
              <a:rPr lang="ru-RU" sz="2800" dirty="0" smtClean="0"/>
              <a:t>Богданова.</a:t>
            </a:r>
            <a:endParaRPr lang="ru-RU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2195736" y="145796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ВОЙНА</a:t>
            </a:r>
            <a:endParaRPr lang="ru-RU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85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image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09" t="15364" r="18629"/>
          <a:stretch/>
        </p:blipFill>
        <p:spPr bwMode="auto">
          <a:xfrm>
            <a:off x="4427984" y="332655"/>
            <a:ext cx="4464496" cy="6322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softRound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 rot="21367171">
            <a:off x="409280" y="1258127"/>
            <a:ext cx="4104456" cy="4801314"/>
          </a:xfrm>
          <a:prstGeom prst="rect">
            <a:avLst/>
          </a:prstGeom>
          <a:gradFill>
            <a:gsLst>
              <a:gs pos="64000">
                <a:schemeClr val="accent6">
                  <a:lumMod val="60000"/>
                  <a:lumOff val="40000"/>
                </a:schemeClr>
              </a:gs>
              <a:gs pos="46000">
                <a:srgbClr val="FFC000">
                  <a:lumMod val="41000"/>
                  <a:lumOff val="59000"/>
                  <a:alpha val="57000"/>
                </a:srgbClr>
              </a:gs>
              <a:gs pos="9000">
                <a:schemeClr val="accent6"/>
              </a:gs>
              <a:gs pos="96000">
                <a:schemeClr val="accent6">
                  <a:alpha val="64000"/>
                  <a:lumMod val="60000"/>
                </a:schemeClr>
              </a:gs>
            </a:gsLst>
            <a:lin ang="5400000" scaled="0"/>
          </a:gra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/>
            <a:endParaRPr lang="ru-RU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«…Наша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часть с первых дней войны и до настоящего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времени наносит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сокрушительные удары фашистским варварам… В числе первых, кто куёт победу нашему полку, находится и Ваш любимый сын Ревякин Василий Дмитриевич… Командование благодарит Вас за воспитание беспредельно преданного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сына нашей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Родины, уверенно, что в дальнейшем он будет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храбро и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мужественно бороться за Родину до полной победы над врагом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…»</a:t>
            </a:r>
          </a:p>
          <a:p>
            <a:pPr algn="just"/>
            <a:endParaRPr lang="ru-RU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майор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Н.В.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Богданов</a:t>
            </a:r>
          </a:p>
          <a:p>
            <a:pPr algn="r"/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688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975</Words>
  <Application>Microsoft Office PowerPoint</Application>
  <PresentationFormat>Экран (4:3)</PresentationFormat>
  <Paragraphs>91</Paragraphs>
  <Slides>27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22 июня 1941 года началась Великая Отечественная война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Организация, созданная Ревякиным называлась «Коммунистическая подпольная организация в тылу немцев» (КПОВТН).  Основные направления деятельности ревякинцев: - организация подрывов транспортных грузовых составов; - организация побегов заключенных из немецких лагерей; - подпольное издание газеты и информационных листовок; - работа по подготовке «всеобщего вооруженного восстания».</vt:lpstr>
      <vt:lpstr>Презентация PowerPoint</vt:lpstr>
      <vt:lpstr>Презентация PowerPoint</vt:lpstr>
      <vt:lpstr>Презентация PowerPoint</vt:lpstr>
      <vt:lpstr>ГЕРОЙ СОВЕТСКОГО СОЮЗА</vt:lpstr>
      <vt:lpstr>ПАМЯТЬ О ГЕРОЯХ</vt:lpstr>
      <vt:lpstr>«ЕГО ИМЯ НОСИТ НАША ШКОЛА»</vt:lpstr>
      <vt:lpstr>Презентация PowerPoint</vt:lpstr>
      <vt:lpstr>Конверт с оригинальной маркой, посвящённый 100-летию со дня рождения               В.Д. Ревякина, руководителя Севастопольской подпольной организации.  Выпущен 7 мая 2018 года. </vt:lpstr>
      <vt:lpstr>Презентация PowerPoint</vt:lpstr>
      <vt:lpstr>Презентация PowerPoint</vt:lpstr>
      <vt:lpstr>Презентация PowerPoint</vt:lpstr>
    </vt:vector>
  </TitlesOfParts>
  <Company>Интернат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</dc:creator>
  <cp:lastModifiedBy>user</cp:lastModifiedBy>
  <cp:revision>47</cp:revision>
  <dcterms:created xsi:type="dcterms:W3CDTF">2015-02-17T08:35:42Z</dcterms:created>
  <dcterms:modified xsi:type="dcterms:W3CDTF">2020-03-25T16:32:50Z</dcterms:modified>
</cp:coreProperties>
</file>